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256" r:id="rId2"/>
    <p:sldId id="359" r:id="rId3"/>
    <p:sldId id="363" r:id="rId4"/>
    <p:sldId id="360" r:id="rId5"/>
    <p:sldId id="331" r:id="rId6"/>
    <p:sldId id="333" r:id="rId7"/>
    <p:sldId id="378" r:id="rId8"/>
    <p:sldId id="326" r:id="rId9"/>
    <p:sldId id="332" r:id="rId10"/>
    <p:sldId id="336" r:id="rId11"/>
    <p:sldId id="338" r:id="rId12"/>
    <p:sldId id="339" r:id="rId13"/>
    <p:sldId id="351" r:id="rId14"/>
    <p:sldId id="379" r:id="rId15"/>
    <p:sldId id="347" r:id="rId16"/>
    <p:sldId id="342" r:id="rId17"/>
    <p:sldId id="345" r:id="rId18"/>
    <p:sldId id="361" r:id="rId19"/>
    <p:sldId id="346" r:id="rId20"/>
    <p:sldId id="367" r:id="rId21"/>
    <p:sldId id="368" r:id="rId22"/>
    <p:sldId id="365" r:id="rId23"/>
    <p:sldId id="364" r:id="rId24"/>
    <p:sldId id="355" r:id="rId25"/>
    <p:sldId id="366" r:id="rId26"/>
    <p:sldId id="356" r:id="rId27"/>
    <p:sldId id="357" r:id="rId28"/>
    <p:sldId id="358" r:id="rId29"/>
    <p:sldId id="371" r:id="rId30"/>
    <p:sldId id="375" r:id="rId31"/>
    <p:sldId id="377" r:id="rId32"/>
    <p:sldId id="372" r:id="rId33"/>
    <p:sldId id="373" r:id="rId34"/>
    <p:sldId id="25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3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2EAFE-BA01-4077-BE77-3A1674F062B7}" type="datetimeFigureOut">
              <a:rPr lang="en-US" smtClean="0"/>
              <a:pPr/>
              <a:t>4/9/15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5E6AD-96EB-4FD8-A00B-7C39AFD7EC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8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E6CA-2B59-4B1F-B52B-AFBA35F2C873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F912-56B0-431E-8DC5-110235F6A8AB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1D4C-06CE-47E9-80E2-1298105F8DA2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FBD7C-8B25-45EA-A488-5D43EAFAE107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9BC13-77A6-4EA3-A00C-2B4E93B51269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6F4E9-08D2-41B8-8EC0-5836570DD705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E759-2783-4B08-A586-67B447CFAE30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0491-3059-4739-91E2-B6CCB38A976B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B9BA-10B3-493E-8988-CE3BFAE2372E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7133-A4AF-4B5C-A96A-86F01A4BC2DE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2DB9-C2A9-4F73-9662-6F59346FA4AF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4BBF03A-9E64-4A51-8EAE-959D76089488}" type="datetime1">
              <a:rPr lang="en-US" smtClean="0"/>
              <a:pPr/>
              <a:t>4/9/15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VYBHAVA TECHNOLOGIES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63F15FA-AAC3-4D57-B27F-FE15AC6B4A8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S115OOPRobot" TargetMode="External"/><Relationship Id="rId4" Type="http://schemas.openxmlformats.org/officeDocument/2006/relationships/hyperlink" Target="http://tinyurl.com/CS115OOPMai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inyurl.com/CS115OO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inyurl.com/CS115OOPSpaseshi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851648" cy="3581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  <a:t>Object Oriented Programming</a:t>
            </a:r>
            <a:br>
              <a:rPr 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</a:b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  <a:t/>
            </a:r>
            <a:b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</a:br>
            <a:r>
              <a:rPr 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  <a:t>CS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  <a:t>115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  <a:t/>
            </a:r>
            <a:b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</a:br>
            <a:r>
              <a:rPr 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  <a:t/>
            </a:r>
            <a:br>
              <a:rPr 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</a:br>
            <a:r>
              <a:rPr 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  <a:t>Dr. Dimitrios Damopoulos</a:t>
            </a:r>
            <a:br>
              <a:rPr 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  <a:cs typeface="Arial" pitchFamily="34" charset="0"/>
              </a:rPr>
            </a:br>
            <a:endParaRPr lang="en-US" sz="4000" dirty="0">
              <a:solidFill>
                <a:srgbClr val="FFC000"/>
              </a:solidFill>
              <a:effectLst/>
              <a:latin typeface="Book Antiqua" panose="02040602050305030304" pitchFamily="18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OOP in Python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86800" cy="43891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Python was built as a </a:t>
            </a:r>
            <a:r>
              <a:rPr lang="en-US" sz="3200" dirty="0" smtClean="0"/>
              <a:t>procedural/functional program language</a:t>
            </a:r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</a:pPr>
            <a:r>
              <a:rPr lang="en-US" sz="3200" dirty="0" smtClean="0"/>
              <a:t>OOP </a:t>
            </a:r>
            <a:r>
              <a:rPr lang="en-US" sz="3200" dirty="0"/>
              <a:t>exists and works </a:t>
            </a:r>
            <a:r>
              <a:rPr lang="en-US" sz="3200" dirty="0" smtClean="0"/>
              <a:t>fine!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 smtClean="0"/>
              <a:t>We need to declare a </a:t>
            </a:r>
            <a:r>
              <a:rPr lang="en-US" sz="3200" b="1" dirty="0"/>
              <a:t>C</a:t>
            </a:r>
            <a:r>
              <a:rPr lang="en-US" sz="3200" b="1" dirty="0" smtClean="0"/>
              <a:t>lass</a:t>
            </a:r>
            <a:r>
              <a:rPr lang="en-US" sz="3200" dirty="0" smtClean="0"/>
              <a:t> and create an </a:t>
            </a:r>
            <a:r>
              <a:rPr lang="en-US" sz="3200" b="1" dirty="0"/>
              <a:t>O</a:t>
            </a:r>
            <a:r>
              <a:rPr lang="en-US" sz="3200" b="1" dirty="0" smtClean="0"/>
              <a:t>bject</a:t>
            </a:r>
            <a:r>
              <a:rPr lang="en-US" sz="3200" dirty="0" smtClean="0"/>
              <a:t> of this class 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 lvl="1" algn="just">
              <a:buFont typeface="Wingdings" pitchFamily="2" charset="2"/>
              <a:buChar char="v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0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Arial"/>
              <a:buChar char="•"/>
            </a:pPr>
            <a:r>
              <a:rPr lang="en-US" dirty="0" smtClean="0">
                <a:latin typeface="Constantia"/>
                <a:cs typeface="Constantia"/>
              </a:rPr>
              <a:t>Object-Oriented programming </a:t>
            </a:r>
            <a:r>
              <a:rPr lang="en-US" dirty="0">
                <a:latin typeface="Constantia"/>
                <a:cs typeface="Constantia"/>
              </a:rPr>
              <a:t>is </a:t>
            </a:r>
            <a:r>
              <a:rPr lang="en-US" b="1" dirty="0">
                <a:latin typeface="Constantia"/>
                <a:cs typeface="Constantia"/>
              </a:rPr>
              <a:t>analogous</a:t>
            </a:r>
            <a:r>
              <a:rPr lang="en-US" dirty="0">
                <a:latin typeface="Constantia"/>
                <a:cs typeface="Constantia"/>
              </a:rPr>
              <a:t> to the human </a:t>
            </a:r>
            <a:r>
              <a:rPr lang="en-US" dirty="0" smtClean="0">
                <a:latin typeface="Constantia"/>
                <a:cs typeface="Constantia"/>
              </a:rPr>
              <a:t>brain</a:t>
            </a:r>
          </a:p>
          <a:p>
            <a:pPr algn="just">
              <a:buFont typeface="Arial"/>
              <a:buChar char="•"/>
            </a:pPr>
            <a:endParaRPr lang="en-US" dirty="0">
              <a:latin typeface="Constantia"/>
              <a:cs typeface="Constantia"/>
            </a:endParaRPr>
          </a:p>
          <a:p>
            <a:pPr algn="just">
              <a:buFont typeface="Arial"/>
              <a:buChar char="•"/>
            </a:pPr>
            <a:r>
              <a:rPr lang="en-US" dirty="0" smtClean="0">
                <a:latin typeface="Constantia"/>
                <a:cs typeface="Constantia"/>
              </a:rPr>
              <a:t>Each </a:t>
            </a:r>
            <a:r>
              <a:rPr lang="en-US" dirty="0">
                <a:latin typeface="Constantia"/>
                <a:cs typeface="Constantia"/>
              </a:rPr>
              <a:t>program is made up of many entities called </a:t>
            </a:r>
            <a:r>
              <a:rPr lang="en-US" b="1" dirty="0" smtClean="0">
                <a:latin typeface="Constantia"/>
                <a:cs typeface="Constantia"/>
              </a:rPr>
              <a:t>Objects</a:t>
            </a:r>
            <a:endParaRPr lang="en-US" dirty="0" smtClean="0">
              <a:latin typeface="Constantia"/>
              <a:cs typeface="Constantia"/>
            </a:endParaRPr>
          </a:p>
          <a:p>
            <a:pPr algn="just">
              <a:buFont typeface="Arial"/>
              <a:buChar char="•"/>
            </a:pPr>
            <a:endParaRPr lang="en-US" dirty="0">
              <a:latin typeface="Constantia"/>
              <a:cs typeface="Constantia"/>
            </a:endParaRPr>
          </a:p>
          <a:p>
            <a:pPr algn="just">
              <a:buFont typeface="Arial"/>
              <a:buChar char="•"/>
            </a:pPr>
            <a:r>
              <a:rPr lang="en-US" sz="2800" dirty="0" smtClean="0">
                <a:latin typeface="Constantia"/>
                <a:cs typeface="Constantia"/>
              </a:rPr>
              <a:t>Objects </a:t>
            </a:r>
            <a:r>
              <a:rPr lang="en-US" sz="2800" dirty="0">
                <a:latin typeface="Constantia"/>
                <a:cs typeface="Constantia"/>
              </a:rPr>
              <a:t>are the basic</a:t>
            </a:r>
            <a:r>
              <a:rPr lang="en-US" sz="2800" b="1" dirty="0">
                <a:latin typeface="Constantia"/>
                <a:cs typeface="Constantia"/>
              </a:rPr>
              <a:t> run-time entities </a:t>
            </a:r>
            <a:r>
              <a:rPr lang="en-US" sz="2800" dirty="0">
                <a:latin typeface="Constantia"/>
                <a:cs typeface="Constantia"/>
              </a:rPr>
              <a:t>in an object-oriented </a:t>
            </a:r>
            <a:r>
              <a:rPr lang="en-US" sz="2800" dirty="0" smtClean="0">
                <a:latin typeface="Constantia"/>
                <a:cs typeface="Constantia"/>
              </a:rPr>
              <a:t>system</a:t>
            </a:r>
            <a:endParaRPr lang="en-US" sz="2800" dirty="0">
              <a:latin typeface="Constantia"/>
              <a:cs typeface="Constantia"/>
            </a:endParaRPr>
          </a:p>
          <a:p>
            <a:pPr algn="just">
              <a:buFont typeface="Arial"/>
              <a:buChar char="•"/>
            </a:pPr>
            <a:endParaRPr lang="en-US" dirty="0" smtClean="0">
              <a:latin typeface="Constantia"/>
              <a:cs typeface="Constantia"/>
            </a:endParaRPr>
          </a:p>
          <a:p>
            <a:pPr algn="just">
              <a:buFont typeface="Arial"/>
              <a:buChar char="•"/>
            </a:pPr>
            <a:r>
              <a:rPr lang="en-US" sz="2800" dirty="0" smtClean="0">
                <a:latin typeface="Constantia"/>
                <a:cs typeface="Constantia"/>
              </a:rPr>
              <a:t>An object has </a:t>
            </a:r>
            <a:r>
              <a:rPr lang="en-US" sz="2800" b="1" dirty="0" smtClean="0">
                <a:latin typeface="Constantia"/>
                <a:cs typeface="Constantia"/>
              </a:rPr>
              <a:t>state</a:t>
            </a:r>
            <a:r>
              <a:rPr lang="en-US" sz="2800" dirty="0" smtClean="0">
                <a:latin typeface="Constantia"/>
                <a:cs typeface="Constantia"/>
              </a:rPr>
              <a:t>, </a:t>
            </a:r>
            <a:r>
              <a:rPr lang="en-US" sz="2800" b="1" dirty="0" smtClean="0">
                <a:latin typeface="Constantia"/>
                <a:cs typeface="Constantia"/>
              </a:rPr>
              <a:t>data</a:t>
            </a:r>
            <a:r>
              <a:rPr lang="en-US" sz="2800" dirty="0" smtClean="0">
                <a:latin typeface="Constantia"/>
                <a:cs typeface="Constantia"/>
              </a:rPr>
              <a:t>, and </a:t>
            </a:r>
            <a:r>
              <a:rPr lang="en-US" sz="2800" b="1" dirty="0" smtClean="0">
                <a:latin typeface="Constantia"/>
                <a:cs typeface="Constantia"/>
              </a:rPr>
              <a:t>behavior</a:t>
            </a:r>
            <a:endParaRPr lang="en-US" sz="2800" b="1" dirty="0">
              <a:latin typeface="Constantia"/>
              <a:cs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imes New Roman" pitchFamily="18" charset="0"/>
                <a:cs typeface="Times New Roman" pitchFamily="18" charset="0"/>
              </a:rPr>
              <a:t>Defining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7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534400" cy="4693920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buFont typeface="Arial"/>
              <a:buChar char="•"/>
            </a:pPr>
            <a:r>
              <a:rPr lang="en-US" sz="2800" dirty="0" smtClean="0">
                <a:latin typeface="Times New Roman"/>
                <a:cs typeface="Times New Roman"/>
              </a:rPr>
              <a:t>A </a:t>
            </a:r>
            <a:r>
              <a:rPr lang="en-US" sz="2800" b="1" dirty="0" smtClean="0">
                <a:latin typeface="Times New Roman"/>
                <a:cs typeface="Times New Roman"/>
              </a:rPr>
              <a:t>class</a:t>
            </a:r>
            <a:r>
              <a:rPr lang="en-US" sz="2800" i="1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smtClean="0">
                <a:latin typeface="Times New Roman"/>
                <a:cs typeface="Times New Roman"/>
              </a:rPr>
              <a:t>is a special </a:t>
            </a:r>
            <a:r>
              <a:rPr lang="en-US" sz="2800" b="1" dirty="0" smtClean="0">
                <a:latin typeface="Times New Roman"/>
                <a:cs typeface="Times New Roman"/>
              </a:rPr>
              <a:t>data type </a:t>
            </a:r>
            <a:r>
              <a:rPr lang="en-US" sz="2800" dirty="0" smtClean="0">
                <a:latin typeface="Times New Roman"/>
                <a:cs typeface="Times New Roman"/>
              </a:rPr>
              <a:t>which defines how to </a:t>
            </a:r>
            <a:r>
              <a:rPr lang="en-US" sz="2800" b="1" i="1" dirty="0" smtClean="0">
                <a:latin typeface="Times New Roman"/>
                <a:cs typeface="Times New Roman"/>
              </a:rPr>
              <a:t>build</a:t>
            </a:r>
            <a:r>
              <a:rPr lang="en-US" sz="2800" dirty="0" smtClean="0">
                <a:latin typeface="Times New Roman"/>
                <a:cs typeface="Times New Roman"/>
              </a:rPr>
              <a:t> a certain kind of </a:t>
            </a:r>
            <a:r>
              <a:rPr lang="en-US" sz="2800" b="1" dirty="0" smtClean="0">
                <a:latin typeface="Times New Roman"/>
                <a:cs typeface="Times New Roman"/>
              </a:rPr>
              <a:t>object</a:t>
            </a:r>
            <a:endParaRPr lang="en-US" sz="2800" dirty="0" smtClean="0"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buFont typeface="Arial"/>
              <a:buChar char="•"/>
            </a:pPr>
            <a:endParaRPr lang="en-US" sz="2800" dirty="0" smtClean="0"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buFont typeface="Arial"/>
              <a:buChar char="•"/>
            </a:pPr>
            <a:r>
              <a:rPr lang="en-US" sz="2800" dirty="0" smtClean="0">
                <a:latin typeface="Times New Roman"/>
                <a:cs typeface="Times New Roman"/>
              </a:rPr>
              <a:t>A class contains 2 types of </a:t>
            </a:r>
            <a:r>
              <a:rPr lang="en-US" sz="2800" b="1" dirty="0" smtClean="0">
                <a:latin typeface="Times New Roman"/>
                <a:cs typeface="Times New Roman"/>
              </a:rPr>
              <a:t>Attributes </a:t>
            </a:r>
          </a:p>
          <a:p>
            <a:pPr algn="just">
              <a:lnSpc>
                <a:spcPct val="90000"/>
              </a:lnSpc>
              <a:buFont typeface="Arial"/>
              <a:buChar char="•"/>
            </a:pPr>
            <a:endParaRPr lang="en-US" sz="2800" dirty="0" smtClean="0">
              <a:latin typeface="Times New Roman"/>
              <a:cs typeface="Times New Roman"/>
            </a:endParaRPr>
          </a:p>
          <a:p>
            <a:pPr lvl="1" algn="just"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Variables – Data </a:t>
            </a:r>
            <a:r>
              <a:rPr lang="en-US" dirty="0" smtClean="0">
                <a:latin typeface="Times New Roman"/>
                <a:cs typeface="Times New Roman"/>
              </a:rPr>
              <a:t>attributes that are shared by all the objects of this class</a:t>
            </a:r>
          </a:p>
          <a:p>
            <a:pPr lvl="1" algn="just">
              <a:lnSpc>
                <a:spcPct val="90000"/>
              </a:lnSpc>
              <a:buFont typeface="Arial"/>
              <a:buChar char="•"/>
            </a:pPr>
            <a:endParaRPr lang="en-US" dirty="0" smtClean="0">
              <a:latin typeface="Times New Roman"/>
              <a:cs typeface="Times New Roman"/>
            </a:endParaRPr>
          </a:p>
          <a:p>
            <a:pPr lvl="1" algn="just">
              <a:lnSpc>
                <a:spcPct val="90000"/>
              </a:lnSpc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Methods – Responsible for the behavior of an Object </a:t>
            </a:r>
          </a:p>
          <a:p>
            <a:pPr marL="667512" lvl="2" indent="0" algn="just">
              <a:lnSpc>
                <a:spcPct val="90000"/>
              </a:lnSpc>
              <a:buNone/>
            </a:pPr>
            <a:endParaRPr lang="en-US" sz="2000" dirty="0" smtClean="0"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buFont typeface="Arial"/>
              <a:buChar char="•"/>
            </a:pPr>
            <a:r>
              <a:rPr lang="en-US" sz="2800" dirty="0" smtClean="0">
                <a:latin typeface="Times New Roman"/>
                <a:cs typeface="Times New Roman"/>
              </a:rPr>
              <a:t>You need to define the </a:t>
            </a:r>
            <a:r>
              <a:rPr lang="en-US" sz="2800" b="1" dirty="0" smtClean="0">
                <a:latin typeface="Times New Roman"/>
                <a:cs typeface="Times New Roman"/>
              </a:rPr>
              <a:t>class first </a:t>
            </a:r>
            <a:r>
              <a:rPr lang="en-US" sz="2800" dirty="0" smtClean="0">
                <a:latin typeface="Times New Roman"/>
                <a:cs typeface="Times New Roman"/>
              </a:rPr>
              <a:t>and </a:t>
            </a:r>
            <a:r>
              <a:rPr lang="en-US" sz="2800" b="1" dirty="0" smtClean="0">
                <a:latin typeface="Times New Roman"/>
                <a:cs typeface="Times New Roman"/>
              </a:rPr>
              <a:t>then</a:t>
            </a:r>
            <a:r>
              <a:rPr lang="en-US" sz="2800" dirty="0" smtClean="0">
                <a:latin typeface="Times New Roman"/>
                <a:cs typeface="Times New Roman"/>
              </a:rPr>
              <a:t> use it to create </a:t>
            </a:r>
            <a:r>
              <a:rPr lang="en-US" sz="2800" b="1" dirty="0" smtClean="0">
                <a:latin typeface="Times New Roman"/>
                <a:cs typeface="Times New Roman"/>
              </a:rPr>
              <a:t>objects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New Times "/>
                <a:cs typeface="New Times "/>
              </a:rPr>
              <a:t>Defining a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8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New Times "/>
                <a:cs typeface="New Times "/>
              </a:rPr>
              <a:t>Defining a Class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78" y="3200400"/>
            <a:ext cx="2680422" cy="3352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3132667"/>
            <a:ext cx="2622550" cy="3496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438400"/>
            <a:ext cx="2362200" cy="152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4953000"/>
            <a:ext cx="2057400" cy="1569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3582650"/>
            <a:ext cx="6971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</a:rPr>
              <a:t>?</a:t>
            </a:r>
            <a:endParaRPr lang="en-US" sz="8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29718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Megaman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2743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Terminator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581400" y="1981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Spaceship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33800" y="64344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Game level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326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New Times "/>
                <a:cs typeface="New Times "/>
              </a:rPr>
              <a:t>Defining a </a:t>
            </a:r>
            <a:r>
              <a:rPr lang="en-US" sz="5400" dirty="0" smtClean="0">
                <a:latin typeface="New Times "/>
                <a:cs typeface="New Times "/>
              </a:rPr>
              <a:t>Class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78" y="3276600"/>
            <a:ext cx="2680422" cy="3352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3132667"/>
            <a:ext cx="2622550" cy="3496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905000"/>
            <a:ext cx="2362200" cy="152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4724400"/>
            <a:ext cx="2057400" cy="1569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2600" y="28956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Robots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1371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Spaceship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32600" y="41148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Game level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41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Declaring a class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7574" t="3602" r="58804" b="2250"/>
          <a:stretch/>
        </p:blipFill>
        <p:spPr>
          <a:xfrm>
            <a:off x="228600" y="2971800"/>
            <a:ext cx="2017853" cy="3429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7200" y="2209800"/>
            <a:ext cx="1377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Robot</a:t>
            </a:r>
            <a:endParaRPr lang="en-US" sz="3200" b="1" dirty="0"/>
          </a:p>
        </p:txBody>
      </p:sp>
      <p:sp>
        <p:nvSpPr>
          <p:cNvPr id="21" name="Rectangle 20"/>
          <p:cNvSpPr/>
          <p:nvPr/>
        </p:nvSpPr>
        <p:spPr>
          <a:xfrm>
            <a:off x="2971800" y="1905000"/>
            <a:ext cx="3886200" cy="23421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>
              <a:lnSpc>
                <a:spcPct val="110000"/>
              </a:lnSpc>
              <a:buFontTx/>
              <a:buNone/>
            </a:pPr>
            <a:endParaRPr lang="en-US" sz="10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 smtClean="0">
                <a:latin typeface="Courier New" charset="0"/>
              </a:rPr>
              <a:t>class </a:t>
            </a:r>
            <a:r>
              <a:rPr lang="en-US" sz="2400" b="1" dirty="0" err="1" smtClean="0"/>
              <a:t>ClassName</a:t>
            </a:r>
            <a:r>
              <a:rPr lang="en-US" sz="2400" dirty="0" smtClean="0">
                <a:latin typeface="Courier New" charset="0"/>
              </a:rPr>
              <a:t>:</a:t>
            </a:r>
            <a:endParaRPr lang="en-US" sz="2400" dirty="0">
              <a:latin typeface="Courier Ne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>
                <a:latin typeface="Courier New" charset="0"/>
              </a:rPr>
              <a:t>	</a:t>
            </a:r>
            <a:r>
              <a:rPr lang="en-US" sz="2400" dirty="0" smtClean="0">
                <a:latin typeface="Courier New" charset="0"/>
              </a:rPr>
              <a:t>	</a:t>
            </a:r>
            <a:r>
              <a:rPr lang="en-US" sz="2400" b="1" dirty="0" smtClean="0"/>
              <a:t>statements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		statements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		…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		statements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		statements</a:t>
            </a:r>
            <a:endParaRPr lang="en-US" sz="2400" b="1" dirty="0"/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971800" y="4337310"/>
            <a:ext cx="3886200" cy="25206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latin typeface="Courier New" charset="0"/>
              </a:rPr>
              <a:t>class </a:t>
            </a:r>
            <a:r>
              <a:rPr lang="en-US" sz="2800" b="1" dirty="0" smtClean="0"/>
              <a:t>Robot:</a:t>
            </a:r>
          </a:p>
          <a:p>
            <a:pPr>
              <a:lnSpc>
                <a:spcPct val="110000"/>
              </a:lnSpc>
            </a:pPr>
            <a:endParaRPr lang="en-US" sz="10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>
                <a:latin typeface="Courier New" charset="0"/>
              </a:rPr>
              <a:t>	  </a:t>
            </a:r>
            <a:r>
              <a:rPr lang="en-US" sz="2400" dirty="0" smtClean="0">
                <a:latin typeface="Courier New" charset="0"/>
              </a:rPr>
              <a:t>	</a:t>
            </a:r>
            <a:r>
              <a:rPr lang="en-US" sz="2400" b="1" dirty="0" smtClean="0"/>
              <a:t>Variables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		Variables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/>
              <a:t>	</a:t>
            </a:r>
            <a:r>
              <a:rPr lang="en-US" sz="2400" b="1" dirty="0" smtClean="0"/>
              <a:t>	…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smtClean="0"/>
              <a:t>		Methods</a:t>
            </a:r>
          </a:p>
          <a:p>
            <a:pPr>
              <a:lnSpc>
                <a:spcPct val="80000"/>
              </a:lnSpc>
            </a:pPr>
            <a:r>
              <a:rPr lang="en-US" sz="2400" b="1" dirty="0" smtClean="0"/>
              <a:t>		Methods</a:t>
            </a:r>
            <a:endParaRPr lang="en-US" sz="2400" b="1" dirty="0"/>
          </a:p>
          <a:p>
            <a:pPr>
              <a:lnSpc>
                <a:spcPct val="80000"/>
              </a:lnSpc>
            </a:pPr>
            <a:r>
              <a:rPr lang="en-US" sz="2400" b="1" dirty="0" smtClean="0"/>
              <a:t>		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5559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Robot class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0" y="3657600"/>
            <a:ext cx="34290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7574" t="3602" r="58804" b="2250"/>
          <a:stretch/>
        </p:blipFill>
        <p:spPr>
          <a:xfrm>
            <a:off x="3200400" y="2895600"/>
            <a:ext cx="2017853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8956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model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810000"/>
            <a:ext cx="2646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  <a:r>
              <a:rPr lang="en-US" sz="3200" dirty="0" smtClean="0"/>
              <a:t>erial </a:t>
            </a:r>
            <a:r>
              <a:rPr lang="en-US" sz="3200" dirty="0"/>
              <a:t>n</a:t>
            </a:r>
            <a:r>
              <a:rPr lang="en-US" sz="3200" dirty="0" smtClean="0"/>
              <a:t>umber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4419600"/>
            <a:ext cx="10488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</a:t>
            </a:r>
            <a:r>
              <a:rPr lang="en-US" sz="3200" dirty="0" smtClean="0"/>
              <a:t>ead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10605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rms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752600" y="5105400"/>
            <a:ext cx="870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  <a:r>
              <a:rPr lang="en-US" sz="3200" dirty="0" smtClean="0"/>
              <a:t>egs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3276600"/>
            <a:ext cx="8771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alk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7391400" y="4343400"/>
            <a:ext cx="10438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en-US" sz="3200" dirty="0" smtClean="0"/>
              <a:t>alk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94752" y="2286000"/>
            <a:ext cx="2243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66FF"/>
                </a:solidFill>
              </a:rPr>
              <a:t>Variables 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29100" y="1981200"/>
            <a:ext cx="1523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</a:rPr>
              <a:t>Robot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00800" y="2362200"/>
            <a:ext cx="2112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</a:rPr>
              <a:t>Methods</a:t>
            </a:r>
            <a:endParaRPr lang="en-US" sz="3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83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  <p:bldP spid="14" grpId="0"/>
      <p:bldP spid="10" grpId="0"/>
      <p:bldP spid="17" grpId="0"/>
      <p:bldP spid="4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Creating a class Object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" y="3113544"/>
            <a:ext cx="3886200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latin typeface="Times"/>
                <a:cs typeface="Times"/>
              </a:rPr>
              <a:t>class </a:t>
            </a:r>
            <a:r>
              <a:rPr lang="en-US" sz="2800" b="1" dirty="0">
                <a:latin typeface="Times"/>
                <a:cs typeface="Times"/>
              </a:rPr>
              <a:t>Robot:</a:t>
            </a:r>
          </a:p>
          <a:p>
            <a:r>
              <a:rPr lang="en-US" sz="2800" dirty="0">
                <a:latin typeface="Times"/>
                <a:cs typeface="Times"/>
              </a:rPr>
              <a:t>    </a:t>
            </a:r>
            <a:r>
              <a:rPr lang="en-US" sz="2800" dirty="0" err="1">
                <a:latin typeface="Times"/>
                <a:cs typeface="Times"/>
              </a:rPr>
              <a:t>serial_number</a:t>
            </a:r>
            <a:r>
              <a:rPr lang="en-US" sz="2800" dirty="0">
                <a:latin typeface="Times"/>
                <a:cs typeface="Times"/>
              </a:rPr>
              <a:t> =0</a:t>
            </a:r>
          </a:p>
          <a:p>
            <a:r>
              <a:rPr lang="en-US" sz="2800" dirty="0">
                <a:latin typeface="Times"/>
                <a:cs typeface="Times"/>
              </a:rPr>
              <a:t>    </a:t>
            </a:r>
            <a:r>
              <a:rPr lang="en-US" sz="2800" dirty="0" smtClean="0">
                <a:latin typeface="Times"/>
                <a:cs typeface="Times"/>
              </a:rPr>
              <a:t>model= </a:t>
            </a:r>
            <a:r>
              <a:rPr lang="en-US" sz="2800" i="1" dirty="0">
                <a:latin typeface="Times"/>
                <a:cs typeface="Times"/>
              </a:rPr>
              <a:t>"T1"</a:t>
            </a:r>
          </a:p>
          <a:p>
            <a:r>
              <a:rPr lang="en-US" sz="2800" dirty="0">
                <a:latin typeface="Times"/>
                <a:cs typeface="Times"/>
              </a:rPr>
              <a:t>    head=0</a:t>
            </a:r>
          </a:p>
          <a:p>
            <a:r>
              <a:rPr lang="en-US" sz="2800" dirty="0">
                <a:latin typeface="Times"/>
                <a:cs typeface="Times"/>
              </a:rPr>
              <a:t>    arms=0</a:t>
            </a:r>
          </a:p>
          <a:p>
            <a:r>
              <a:rPr lang="hu-HU" sz="2800" dirty="0">
                <a:latin typeface="Times"/>
                <a:cs typeface="Times"/>
              </a:rPr>
              <a:t>    legs=0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48200" y="4201180"/>
            <a:ext cx="38862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terminator=</a:t>
            </a:r>
            <a:r>
              <a:rPr lang="en-US" sz="2800" dirty="0"/>
              <a:t>Robot(</a:t>
            </a:r>
            <a:r>
              <a:rPr lang="en-US" sz="2800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334000"/>
            <a:ext cx="42370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terminator: </a:t>
            </a:r>
          </a:p>
          <a:p>
            <a:pPr algn="ctr"/>
            <a:r>
              <a:rPr lang="en-US" sz="3200" b="1" dirty="0" smtClean="0"/>
              <a:t>is the name of object 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229618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Our Class so far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328678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Creating a class Object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728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7200" y="4191000"/>
            <a:ext cx="3733800" cy="2554545"/>
          </a:xfrm>
          <a:prstGeom prst="rect">
            <a:avLst/>
          </a:prstGeom>
          <a:ln w="28575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 err="1" smtClean="0">
                <a:latin typeface="Times"/>
                <a:cs typeface="Times"/>
              </a:rPr>
              <a:t>serial_number</a:t>
            </a:r>
            <a:endParaRPr lang="en-US" sz="3200" dirty="0">
              <a:latin typeface="Times"/>
              <a:cs typeface="Times"/>
            </a:endParaRPr>
          </a:p>
          <a:p>
            <a:r>
              <a:rPr lang="en-US" sz="3200" dirty="0" smtClean="0">
                <a:latin typeface="Times"/>
                <a:cs typeface="Times"/>
              </a:rPr>
              <a:t>model</a:t>
            </a:r>
            <a:endParaRPr lang="en-US" sz="3200" i="1" dirty="0">
              <a:latin typeface="Times"/>
              <a:cs typeface="Times"/>
            </a:endParaRPr>
          </a:p>
          <a:p>
            <a:r>
              <a:rPr lang="en-US" sz="3200" dirty="0">
                <a:latin typeface="Times"/>
                <a:cs typeface="Times"/>
              </a:rPr>
              <a:t>h</a:t>
            </a:r>
            <a:r>
              <a:rPr lang="en-US" sz="3200" dirty="0" smtClean="0">
                <a:latin typeface="Times"/>
                <a:cs typeface="Times"/>
              </a:rPr>
              <a:t>ead</a:t>
            </a:r>
            <a:endParaRPr lang="en-US" sz="3200" dirty="0">
              <a:latin typeface="Times"/>
              <a:cs typeface="Times"/>
            </a:endParaRPr>
          </a:p>
          <a:p>
            <a:r>
              <a:rPr lang="en-US" sz="3200" dirty="0" smtClean="0">
                <a:latin typeface="Times"/>
                <a:cs typeface="Times"/>
              </a:rPr>
              <a:t>arms</a:t>
            </a:r>
            <a:endParaRPr lang="en-US" sz="3200" dirty="0">
              <a:latin typeface="Times"/>
              <a:cs typeface="Times"/>
            </a:endParaRPr>
          </a:p>
          <a:p>
            <a:r>
              <a:rPr lang="hu-HU" sz="3200" dirty="0">
                <a:latin typeface="Times"/>
                <a:cs typeface="Times"/>
              </a:rPr>
              <a:t> </a:t>
            </a:r>
            <a:r>
              <a:rPr lang="hu-HU" sz="3200" dirty="0" smtClean="0">
                <a:latin typeface="Times"/>
                <a:cs typeface="Times"/>
              </a:rPr>
              <a:t>legs</a:t>
            </a:r>
            <a:endParaRPr lang="hu-HU" sz="3200" dirty="0">
              <a:latin typeface="Times"/>
              <a:cs typeface="Time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Creating more Robots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95400" y="3048000"/>
            <a:ext cx="2133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terminator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52800" y="5257800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52800" y="4724400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T1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52800" y="6172200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52800" y="5715000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2800" y="4191000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cxnSp>
        <p:nvCxnSpPr>
          <p:cNvPr id="4" name="Straight Arrow Connector 3"/>
          <p:cNvCxnSpPr>
            <a:stCxn id="18" idx="2"/>
            <a:endCxn id="26" idx="0"/>
          </p:cNvCxnSpPr>
          <p:nvPr/>
        </p:nvCxnSpPr>
        <p:spPr>
          <a:xfrm flipH="1">
            <a:off x="2324100" y="3571220"/>
            <a:ext cx="38100" cy="619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971800" y="1981200"/>
            <a:ext cx="342900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terminator=</a:t>
            </a:r>
            <a:r>
              <a:rPr lang="en-US" sz="2800" dirty="0"/>
              <a:t>Robot(</a:t>
            </a:r>
            <a:r>
              <a:rPr lang="en-US" sz="2800" dirty="0" smtClean="0"/>
              <a:t>)</a:t>
            </a:r>
          </a:p>
          <a:p>
            <a:r>
              <a:rPr lang="en-US" sz="2800" dirty="0" err="1"/>
              <a:t>m</a:t>
            </a:r>
            <a:r>
              <a:rPr lang="en-US" sz="2800" dirty="0" err="1" smtClean="0"/>
              <a:t>egaman</a:t>
            </a:r>
            <a:r>
              <a:rPr lang="en-US" sz="2800" dirty="0" smtClean="0"/>
              <a:t>=Robot()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648200" y="4151055"/>
            <a:ext cx="3733800" cy="2554545"/>
          </a:xfrm>
          <a:prstGeom prst="rect">
            <a:avLst/>
          </a:prstGeom>
          <a:ln w="28575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 err="1" smtClean="0">
                <a:latin typeface="Times"/>
                <a:cs typeface="Times"/>
              </a:rPr>
              <a:t>serial_number</a:t>
            </a:r>
            <a:endParaRPr lang="en-US" sz="3200" dirty="0">
              <a:latin typeface="Times"/>
              <a:cs typeface="Times"/>
            </a:endParaRPr>
          </a:p>
          <a:p>
            <a:r>
              <a:rPr lang="en-US" sz="3200" dirty="0" smtClean="0">
                <a:latin typeface="Times"/>
                <a:cs typeface="Times"/>
              </a:rPr>
              <a:t>model</a:t>
            </a:r>
            <a:endParaRPr lang="en-US" sz="3200" i="1" dirty="0">
              <a:latin typeface="Times"/>
              <a:cs typeface="Times"/>
            </a:endParaRPr>
          </a:p>
          <a:p>
            <a:r>
              <a:rPr lang="en-US" sz="3200" dirty="0">
                <a:latin typeface="Times"/>
                <a:cs typeface="Times"/>
              </a:rPr>
              <a:t>h</a:t>
            </a:r>
            <a:r>
              <a:rPr lang="en-US" sz="3200" dirty="0" smtClean="0">
                <a:latin typeface="Times"/>
                <a:cs typeface="Times"/>
              </a:rPr>
              <a:t>ead</a:t>
            </a:r>
            <a:endParaRPr lang="en-US" sz="3200" dirty="0">
              <a:latin typeface="Times"/>
              <a:cs typeface="Times"/>
            </a:endParaRPr>
          </a:p>
          <a:p>
            <a:r>
              <a:rPr lang="en-US" sz="3200" dirty="0" smtClean="0">
                <a:latin typeface="Times"/>
                <a:cs typeface="Times"/>
              </a:rPr>
              <a:t>arms</a:t>
            </a:r>
            <a:endParaRPr lang="en-US" sz="3200" dirty="0">
              <a:latin typeface="Times"/>
              <a:cs typeface="Times"/>
            </a:endParaRPr>
          </a:p>
          <a:p>
            <a:r>
              <a:rPr lang="hu-HU" sz="3200" dirty="0">
                <a:latin typeface="Times"/>
                <a:cs typeface="Times"/>
              </a:rPr>
              <a:t> </a:t>
            </a:r>
            <a:r>
              <a:rPr lang="hu-HU" sz="3200" dirty="0" smtClean="0">
                <a:latin typeface="Times"/>
                <a:cs typeface="Times"/>
              </a:rPr>
              <a:t>legs</a:t>
            </a:r>
            <a:endParaRPr lang="hu-HU" sz="3200" dirty="0">
              <a:latin typeface="Times"/>
              <a:cs typeface="Time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715000" y="3200400"/>
            <a:ext cx="166254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err="1" smtClean="0">
                <a:latin typeface="Times New Roman"/>
                <a:cs typeface="Times New Roman"/>
              </a:rPr>
              <a:t>megaman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3800" y="5217855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543800" y="4684455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T1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43800" y="6132255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43800" y="5675055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43800" y="4151055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cxnSp>
        <p:nvCxnSpPr>
          <p:cNvPr id="35" name="Straight Arrow Connector 34"/>
          <p:cNvCxnSpPr>
            <a:stCxn id="29" idx="2"/>
            <a:endCxn id="28" idx="0"/>
          </p:cNvCxnSpPr>
          <p:nvPr/>
        </p:nvCxnSpPr>
        <p:spPr>
          <a:xfrm flipH="1">
            <a:off x="6515100" y="3723620"/>
            <a:ext cx="31173" cy="427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2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Accessing the attributes of an Object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05200" y="3657600"/>
            <a:ext cx="34290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8600" y="3048000"/>
            <a:ext cx="7391400" cy="35394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terminator=</a:t>
            </a:r>
            <a:r>
              <a:rPr lang="en-US" sz="2800" dirty="0"/>
              <a:t>Robot(</a:t>
            </a:r>
            <a:r>
              <a:rPr lang="en-US" sz="2800" dirty="0" smtClean="0"/>
              <a:t>)</a:t>
            </a:r>
          </a:p>
          <a:p>
            <a:r>
              <a:rPr lang="en-US" sz="2800" dirty="0" err="1"/>
              <a:t>m</a:t>
            </a:r>
            <a:r>
              <a:rPr lang="en-US" sz="2800" dirty="0" err="1" smtClean="0"/>
              <a:t>egaman</a:t>
            </a:r>
            <a:r>
              <a:rPr lang="en-US" sz="2800" dirty="0" smtClean="0"/>
              <a:t>=Robot()</a:t>
            </a:r>
          </a:p>
          <a:p>
            <a:endParaRPr lang="en-US" sz="2800" dirty="0"/>
          </a:p>
          <a:p>
            <a:r>
              <a:rPr lang="en-US" sz="2800" dirty="0"/>
              <a:t>p</a:t>
            </a:r>
            <a:r>
              <a:rPr lang="en-US" sz="2800" dirty="0" smtClean="0"/>
              <a:t>rint </a:t>
            </a:r>
            <a:r>
              <a:rPr lang="en-US" sz="2800" i="1" dirty="0" smtClean="0"/>
              <a:t>"Terminator</a:t>
            </a:r>
            <a:r>
              <a:rPr lang="en-US" sz="2800" i="1" dirty="0"/>
              <a:t>"</a:t>
            </a:r>
            <a:r>
              <a:rPr lang="en-US" sz="2800" i="1" dirty="0" smtClean="0"/>
              <a:t> + </a:t>
            </a:r>
            <a:r>
              <a:rPr lang="en-US" sz="2800" dirty="0" err="1"/>
              <a:t>terminator</a:t>
            </a:r>
            <a:r>
              <a:rPr lang="en-US" sz="2800" dirty="0" err="1" smtClean="0"/>
              <a:t>.model</a:t>
            </a:r>
            <a:endParaRPr lang="en-US" sz="2800" dirty="0" smtClean="0"/>
          </a:p>
          <a:p>
            <a:r>
              <a:rPr lang="en-US" sz="2800" dirty="0" smtClean="0"/>
              <a:t>print </a:t>
            </a:r>
            <a:r>
              <a:rPr lang="en-US" sz="2800" i="1" dirty="0"/>
              <a:t>"</a:t>
            </a:r>
            <a:r>
              <a:rPr lang="en-US" sz="2800" i="1" dirty="0" smtClean="0"/>
              <a:t>Terminator arms" </a:t>
            </a:r>
            <a:r>
              <a:rPr lang="en-US" sz="2800" i="1" dirty="0"/>
              <a:t>+ </a:t>
            </a:r>
            <a:r>
              <a:rPr lang="en-US" sz="2800" dirty="0" err="1" smtClean="0"/>
              <a:t>terminator.arms</a:t>
            </a:r>
            <a:endParaRPr lang="en-US" sz="2800" smtClean="0"/>
          </a:p>
          <a:p>
            <a:endParaRPr lang="en-US" sz="2800" dirty="0" smtClean="0"/>
          </a:p>
          <a:p>
            <a:r>
              <a:rPr lang="en-US" sz="2800" dirty="0"/>
              <a:t>print </a:t>
            </a:r>
            <a:r>
              <a:rPr lang="en-US" sz="2800" i="1" dirty="0" smtClean="0"/>
              <a:t>"</a:t>
            </a:r>
            <a:r>
              <a:rPr lang="en-US" sz="2800" i="1" dirty="0" err="1" smtClean="0"/>
              <a:t>Megaman</a:t>
            </a:r>
            <a:r>
              <a:rPr lang="en-US" sz="2800" i="1" dirty="0"/>
              <a:t>"</a:t>
            </a:r>
            <a:r>
              <a:rPr lang="en-US" sz="2800" i="1" dirty="0" smtClean="0"/>
              <a:t> </a:t>
            </a:r>
            <a:r>
              <a:rPr lang="en-US" sz="2800" i="1" dirty="0"/>
              <a:t>+ </a:t>
            </a:r>
            <a:r>
              <a:rPr lang="en-US" sz="2800" dirty="0" err="1" smtClean="0"/>
              <a:t>megaman.model</a:t>
            </a:r>
            <a:endParaRPr lang="en-US" sz="2800" dirty="0" smtClean="0"/>
          </a:p>
          <a:p>
            <a:r>
              <a:rPr lang="en-US" sz="2800" dirty="0"/>
              <a:t>p</a:t>
            </a:r>
            <a:r>
              <a:rPr lang="en-US" sz="2800" dirty="0" smtClean="0"/>
              <a:t>rint </a:t>
            </a:r>
            <a:r>
              <a:rPr lang="en-US" sz="2800" i="1" dirty="0"/>
              <a:t>"</a:t>
            </a:r>
            <a:r>
              <a:rPr lang="en-US" sz="2800" i="1" dirty="0" err="1" smtClean="0"/>
              <a:t>Megaman</a:t>
            </a:r>
            <a:r>
              <a:rPr lang="en-US" sz="2800" i="1" dirty="0" smtClean="0"/>
              <a:t> arms</a:t>
            </a:r>
            <a:r>
              <a:rPr lang="en-US" sz="2800" i="1" dirty="0"/>
              <a:t>" + </a:t>
            </a:r>
            <a:r>
              <a:rPr lang="en-US" sz="2800" dirty="0" err="1" smtClean="0"/>
              <a:t>megaman.arms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686800" cy="1036320"/>
          </a:xfrm>
        </p:spPr>
        <p:txBody>
          <a:bodyPr>
            <a:normAutofit/>
          </a:bodyPr>
          <a:lstStyle/>
          <a:p>
            <a:r>
              <a:rPr lang="en-US" dirty="0"/>
              <a:t>To access the </a:t>
            </a:r>
            <a:r>
              <a:rPr lang="en-US" dirty="0" smtClean="0"/>
              <a:t>class attributes, we </a:t>
            </a:r>
            <a:r>
              <a:rPr lang="en-US" dirty="0"/>
              <a:t>need a </a:t>
            </a:r>
            <a:r>
              <a:rPr lang="en-US" b="1" dirty="0"/>
              <a:t>reference</a:t>
            </a:r>
            <a:r>
              <a:rPr lang="en-US" dirty="0"/>
              <a:t> from the </a:t>
            </a:r>
            <a:r>
              <a:rPr lang="en-US" b="1" dirty="0"/>
              <a:t>Object</a:t>
            </a:r>
            <a:r>
              <a:rPr lang="en-US" dirty="0"/>
              <a:t> to the </a:t>
            </a:r>
            <a:r>
              <a:rPr lang="en-US" b="1" dirty="0" smtClean="0"/>
              <a:t>attribute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7684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5344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Download material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 algn="just">
              <a:buFont typeface="Arial"/>
              <a:buChar char="•"/>
            </a:pPr>
            <a:r>
              <a:rPr lang="en-US" sz="3000" dirty="0" smtClean="0">
                <a:cs typeface="Constantia"/>
              </a:rPr>
              <a:t>Presentation</a:t>
            </a:r>
            <a:endParaRPr lang="en-US" sz="3000" dirty="0" smtClean="0">
              <a:cs typeface="Constantia"/>
            </a:endParaRPr>
          </a:p>
          <a:p>
            <a:pPr marL="393192" lvl="1" indent="0" algn="just">
              <a:buNone/>
            </a:pPr>
            <a:r>
              <a:rPr lang="en-US" sz="3000" dirty="0">
                <a:cs typeface="Constantia"/>
              </a:rPr>
              <a:t>	</a:t>
            </a:r>
            <a:r>
              <a:rPr lang="en-US" sz="3000" dirty="0">
                <a:cs typeface="Constantia"/>
                <a:hlinkClick r:id="rId2"/>
              </a:rPr>
              <a:t>http://tinyurl.com/</a:t>
            </a:r>
            <a:r>
              <a:rPr lang="en-US" sz="3000" dirty="0" smtClean="0">
                <a:cs typeface="Constantia"/>
                <a:hlinkClick r:id="rId2"/>
              </a:rPr>
              <a:t>CS115OOP</a:t>
            </a:r>
            <a:endParaRPr lang="en-US" sz="3000" dirty="0" smtClean="0">
              <a:cs typeface="Constantia"/>
            </a:endParaRPr>
          </a:p>
          <a:p>
            <a:pPr marL="393192" lvl="1" indent="0" algn="just">
              <a:buNone/>
            </a:pPr>
            <a:endParaRPr lang="en-US" sz="3000" dirty="0">
              <a:cs typeface="Constantia"/>
            </a:endParaRPr>
          </a:p>
          <a:p>
            <a:pPr lvl="1" algn="just">
              <a:buFont typeface="Arial"/>
              <a:buChar char="•"/>
            </a:pPr>
            <a:r>
              <a:rPr lang="en-US" sz="3000" dirty="0" smtClean="0">
                <a:cs typeface="Constantia"/>
              </a:rPr>
              <a:t>Source code </a:t>
            </a:r>
            <a:endParaRPr lang="en-US" sz="3000" dirty="0" smtClean="0">
              <a:cs typeface="Constantia"/>
            </a:endParaRPr>
          </a:p>
          <a:p>
            <a:pPr lvl="2" algn="just">
              <a:buFont typeface="Arial"/>
              <a:buChar char="•"/>
            </a:pPr>
            <a:r>
              <a:rPr lang="en-US" sz="2700" dirty="0" smtClean="0">
                <a:cs typeface="Constantia"/>
              </a:rPr>
              <a:t>Robot</a:t>
            </a:r>
          </a:p>
          <a:p>
            <a:pPr marL="978408" lvl="3" indent="0" algn="just">
              <a:buNone/>
            </a:pPr>
            <a:r>
              <a:rPr lang="en-US" sz="2600" dirty="0">
                <a:cs typeface="Constantia"/>
                <a:hlinkClick r:id="rId3"/>
              </a:rPr>
              <a:t>http://tinyurl.com/</a:t>
            </a:r>
            <a:r>
              <a:rPr lang="en-US" sz="2600" dirty="0" smtClean="0">
                <a:cs typeface="Constantia"/>
                <a:hlinkClick r:id="rId3"/>
              </a:rPr>
              <a:t>CS115OOPRobot</a:t>
            </a:r>
            <a:endParaRPr lang="en-US" sz="2600" dirty="0" smtClean="0">
              <a:cs typeface="Constantia"/>
            </a:endParaRPr>
          </a:p>
          <a:p>
            <a:pPr marL="978408" lvl="3" indent="0" algn="just">
              <a:buNone/>
            </a:pPr>
            <a:endParaRPr lang="en-US" sz="2600" dirty="0" smtClean="0">
              <a:cs typeface="Constantia"/>
            </a:endParaRPr>
          </a:p>
          <a:p>
            <a:pPr lvl="2" algn="just">
              <a:buFont typeface="Arial"/>
              <a:buChar char="•"/>
            </a:pPr>
            <a:r>
              <a:rPr lang="en-US" sz="2700" dirty="0" smtClean="0">
                <a:cs typeface="Constantia"/>
              </a:rPr>
              <a:t>Main</a:t>
            </a:r>
          </a:p>
          <a:p>
            <a:pPr marL="667512" lvl="2" indent="0" algn="just">
              <a:buNone/>
            </a:pPr>
            <a:r>
              <a:rPr lang="en-US" sz="2700" dirty="0" smtClean="0">
                <a:cs typeface="Constantia"/>
              </a:rPr>
              <a:t>	</a:t>
            </a:r>
            <a:r>
              <a:rPr lang="en-US" sz="2700" dirty="0" smtClean="0">
                <a:cs typeface="Constantia"/>
                <a:hlinkClick r:id="rId4"/>
              </a:rPr>
              <a:t>http</a:t>
            </a:r>
            <a:r>
              <a:rPr lang="en-US" sz="2700" dirty="0">
                <a:cs typeface="Constantia"/>
                <a:hlinkClick r:id="rId4"/>
              </a:rPr>
              <a:t>://tinyurl.com/</a:t>
            </a:r>
            <a:r>
              <a:rPr lang="en-US" sz="2700" dirty="0" smtClean="0">
                <a:cs typeface="Constantia"/>
                <a:hlinkClick r:id="rId4"/>
              </a:rPr>
              <a:t>CS115OOPMain</a:t>
            </a:r>
            <a:endParaRPr lang="en-US" sz="2700" dirty="0" smtClean="0">
              <a:cs typeface="Constantia"/>
            </a:endParaRPr>
          </a:p>
          <a:p>
            <a:pPr marL="667512" lvl="2" indent="0" algn="just">
              <a:buNone/>
            </a:pPr>
            <a:endParaRPr lang="en-US" sz="2700" dirty="0">
              <a:cs typeface="Constantia"/>
            </a:endParaRPr>
          </a:p>
          <a:p>
            <a:pPr lvl="2" algn="just">
              <a:buFont typeface="Arial"/>
              <a:buChar char="•"/>
            </a:pPr>
            <a:endParaRPr lang="en-US" sz="2700" dirty="0" smtClean="0">
              <a:cs typeface="Constantia"/>
            </a:endParaRPr>
          </a:p>
          <a:p>
            <a:pPr marL="393192" lvl="1" indent="0" algn="just">
              <a:buNone/>
            </a:pPr>
            <a:endParaRPr lang="en-US" sz="3000" dirty="0" smtClean="0">
              <a:cs typeface="Constantia"/>
            </a:endParaRPr>
          </a:p>
          <a:p>
            <a:pPr lvl="1" algn="just">
              <a:buFont typeface="Arial"/>
              <a:buChar char="•"/>
            </a:pPr>
            <a:endParaRPr lang="en-US" sz="3000" dirty="0" smtClean="0">
              <a:cs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6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Changing Object values (1/2)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05200" y="3657600"/>
            <a:ext cx="34290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</a:t>
            </a:r>
            <a:r>
              <a:rPr lang="en-US" b="1" dirty="0" smtClean="0"/>
              <a:t>directly access </a:t>
            </a:r>
            <a:r>
              <a:rPr lang="en-US" dirty="0" smtClean="0"/>
              <a:t>and </a:t>
            </a:r>
            <a:r>
              <a:rPr lang="en-US" b="1" dirty="0" smtClean="0"/>
              <a:t>change the values</a:t>
            </a:r>
            <a:r>
              <a:rPr lang="en-US" dirty="0" smtClean="0"/>
              <a:t> of an Object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28600" y="3048000"/>
            <a:ext cx="8077200" cy="35394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terminator</a:t>
            </a:r>
            <a:r>
              <a:rPr lang="en-US" sz="2800" dirty="0" smtClean="0"/>
              <a:t>=</a:t>
            </a:r>
            <a:r>
              <a:rPr lang="en-US" sz="2800" dirty="0"/>
              <a:t>Robot(</a:t>
            </a:r>
            <a:r>
              <a:rPr lang="en-US" sz="2800" dirty="0" smtClean="0"/>
              <a:t>)</a:t>
            </a:r>
          </a:p>
          <a:p>
            <a:r>
              <a:rPr lang="en-US" sz="2800" dirty="0" err="1"/>
              <a:t>m</a:t>
            </a:r>
            <a:r>
              <a:rPr lang="en-US" sz="2800" dirty="0" err="1" smtClean="0"/>
              <a:t>egaman</a:t>
            </a:r>
            <a:r>
              <a:rPr lang="en-US" sz="2800" dirty="0" smtClean="0"/>
              <a:t>=Robot()</a:t>
            </a:r>
          </a:p>
          <a:p>
            <a:endParaRPr lang="en-US" sz="2800" dirty="0"/>
          </a:p>
          <a:p>
            <a:r>
              <a:rPr lang="en-US" sz="2800" dirty="0" err="1" smtClean="0"/>
              <a:t>terminator.arms</a:t>
            </a:r>
            <a:r>
              <a:rPr lang="en-US" sz="2800" dirty="0" smtClean="0"/>
              <a:t>=2</a:t>
            </a:r>
          </a:p>
          <a:p>
            <a:r>
              <a:rPr lang="en-US" sz="2800" dirty="0" smtClean="0"/>
              <a:t>print </a:t>
            </a:r>
            <a:r>
              <a:rPr lang="en-US" sz="2800" i="1" dirty="0"/>
              <a:t>"</a:t>
            </a:r>
            <a:r>
              <a:rPr lang="en-US" sz="2800" i="1" dirty="0" smtClean="0"/>
              <a:t>Terminator arms" </a:t>
            </a:r>
            <a:r>
              <a:rPr lang="en-US" sz="2800" i="1" dirty="0"/>
              <a:t>+ </a:t>
            </a:r>
            <a:r>
              <a:rPr lang="en-US" sz="2800" dirty="0" err="1" smtClean="0"/>
              <a:t>terminator.arms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err="1" smtClean="0"/>
              <a:t>megaman.arms</a:t>
            </a:r>
            <a:r>
              <a:rPr lang="en-US" sz="2800" dirty="0" smtClean="0"/>
              <a:t>=1</a:t>
            </a:r>
          </a:p>
          <a:p>
            <a:r>
              <a:rPr lang="en-US" sz="2800" dirty="0"/>
              <a:t>p</a:t>
            </a:r>
            <a:r>
              <a:rPr lang="en-US" sz="2800" dirty="0" smtClean="0"/>
              <a:t>rint </a:t>
            </a:r>
            <a:r>
              <a:rPr lang="en-US" sz="2800" i="1" dirty="0"/>
              <a:t>"</a:t>
            </a:r>
            <a:r>
              <a:rPr lang="en-US" sz="2800" i="1" dirty="0" err="1" smtClean="0"/>
              <a:t>Megaman</a:t>
            </a:r>
            <a:r>
              <a:rPr lang="en-US" sz="2800" i="1" dirty="0" smtClean="0"/>
              <a:t> arms</a:t>
            </a:r>
            <a:r>
              <a:rPr lang="en-US" sz="2800" i="1" dirty="0"/>
              <a:t>" + </a:t>
            </a:r>
            <a:r>
              <a:rPr lang="en-US" sz="2800" dirty="0" err="1" smtClean="0"/>
              <a:t>megaman.arms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18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7200" y="4191000"/>
            <a:ext cx="3733800" cy="2554545"/>
          </a:xfrm>
          <a:prstGeom prst="rect">
            <a:avLst/>
          </a:prstGeom>
          <a:ln>
            <a:solidFill>
              <a:srgbClr val="CC99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 err="1" smtClean="0">
                <a:latin typeface="Times"/>
                <a:cs typeface="Times"/>
              </a:rPr>
              <a:t>serial_number</a:t>
            </a:r>
            <a:endParaRPr lang="en-US" sz="3200" dirty="0">
              <a:latin typeface="Times"/>
              <a:cs typeface="Times"/>
            </a:endParaRPr>
          </a:p>
          <a:p>
            <a:r>
              <a:rPr lang="en-US" sz="3200" dirty="0" smtClean="0">
                <a:latin typeface="Times"/>
                <a:cs typeface="Times"/>
              </a:rPr>
              <a:t>model</a:t>
            </a:r>
            <a:endParaRPr lang="en-US" sz="3200" i="1" dirty="0">
              <a:latin typeface="Times"/>
              <a:cs typeface="Times"/>
            </a:endParaRPr>
          </a:p>
          <a:p>
            <a:r>
              <a:rPr lang="en-US" sz="3200" dirty="0">
                <a:latin typeface="Times"/>
                <a:cs typeface="Times"/>
              </a:rPr>
              <a:t>h</a:t>
            </a:r>
            <a:r>
              <a:rPr lang="en-US" sz="3200" dirty="0" smtClean="0">
                <a:latin typeface="Times"/>
                <a:cs typeface="Times"/>
              </a:rPr>
              <a:t>ead</a:t>
            </a:r>
            <a:endParaRPr lang="en-US" sz="3200" dirty="0">
              <a:latin typeface="Times"/>
              <a:cs typeface="Times"/>
            </a:endParaRPr>
          </a:p>
          <a:p>
            <a:r>
              <a:rPr lang="en-US" sz="3200" dirty="0" smtClean="0">
                <a:latin typeface="Times"/>
                <a:cs typeface="Times"/>
              </a:rPr>
              <a:t>arms</a:t>
            </a:r>
            <a:endParaRPr lang="en-US" sz="3200" dirty="0">
              <a:latin typeface="Times"/>
              <a:cs typeface="Times"/>
            </a:endParaRPr>
          </a:p>
          <a:p>
            <a:r>
              <a:rPr lang="hu-HU" sz="3200" dirty="0">
                <a:latin typeface="Times"/>
                <a:cs typeface="Times"/>
              </a:rPr>
              <a:t> </a:t>
            </a:r>
            <a:r>
              <a:rPr lang="hu-HU" sz="3200" dirty="0" smtClean="0">
                <a:latin typeface="Times"/>
                <a:cs typeface="Times"/>
              </a:rPr>
              <a:t>legs</a:t>
            </a:r>
            <a:endParaRPr lang="hu-HU" sz="3200" dirty="0">
              <a:latin typeface="Times"/>
              <a:cs typeface="Time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Changing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 values (2/2)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95400" y="3200400"/>
            <a:ext cx="20574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terminator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52800" y="5257800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52800" y="4724400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T1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52800" y="6172200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52800" y="5715000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52800" y="4191000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cxnSp>
        <p:nvCxnSpPr>
          <p:cNvPr id="4" name="Straight Arrow Connector 3"/>
          <p:cNvCxnSpPr>
            <a:stCxn id="18" idx="2"/>
            <a:endCxn id="26" idx="0"/>
          </p:cNvCxnSpPr>
          <p:nvPr/>
        </p:nvCxnSpPr>
        <p:spPr>
          <a:xfrm>
            <a:off x="2324100" y="3723620"/>
            <a:ext cx="0" cy="467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48200" y="4151055"/>
            <a:ext cx="3733800" cy="2554545"/>
          </a:xfrm>
          <a:prstGeom prst="rect">
            <a:avLst/>
          </a:prstGeom>
          <a:ln>
            <a:solidFill>
              <a:srgbClr val="CC99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 err="1" smtClean="0">
                <a:latin typeface="Times"/>
                <a:cs typeface="Times"/>
              </a:rPr>
              <a:t>serial_number</a:t>
            </a:r>
            <a:endParaRPr lang="en-US" sz="3200" dirty="0">
              <a:latin typeface="Times"/>
              <a:cs typeface="Times"/>
            </a:endParaRPr>
          </a:p>
          <a:p>
            <a:r>
              <a:rPr lang="en-US" sz="3200" dirty="0" smtClean="0">
                <a:latin typeface="Times"/>
                <a:cs typeface="Times"/>
              </a:rPr>
              <a:t>model</a:t>
            </a:r>
            <a:endParaRPr lang="en-US" sz="3200" i="1" dirty="0">
              <a:latin typeface="Times"/>
              <a:cs typeface="Times"/>
            </a:endParaRPr>
          </a:p>
          <a:p>
            <a:r>
              <a:rPr lang="en-US" sz="3200" dirty="0">
                <a:latin typeface="Times"/>
                <a:cs typeface="Times"/>
              </a:rPr>
              <a:t>h</a:t>
            </a:r>
            <a:r>
              <a:rPr lang="en-US" sz="3200" dirty="0" smtClean="0">
                <a:latin typeface="Times"/>
                <a:cs typeface="Times"/>
              </a:rPr>
              <a:t>ead</a:t>
            </a:r>
            <a:endParaRPr lang="en-US" sz="3200" dirty="0">
              <a:latin typeface="Times"/>
              <a:cs typeface="Times"/>
            </a:endParaRPr>
          </a:p>
          <a:p>
            <a:r>
              <a:rPr lang="en-US" sz="3200" dirty="0" smtClean="0">
                <a:latin typeface="Times"/>
                <a:cs typeface="Times"/>
              </a:rPr>
              <a:t>arms</a:t>
            </a:r>
            <a:endParaRPr lang="en-US" sz="3200" dirty="0">
              <a:latin typeface="Times"/>
              <a:cs typeface="Times"/>
            </a:endParaRPr>
          </a:p>
          <a:p>
            <a:r>
              <a:rPr lang="hu-HU" sz="3200" dirty="0">
                <a:latin typeface="Times"/>
                <a:cs typeface="Times"/>
              </a:rPr>
              <a:t> </a:t>
            </a:r>
            <a:r>
              <a:rPr lang="hu-HU" sz="3200" dirty="0" smtClean="0">
                <a:latin typeface="Times"/>
                <a:cs typeface="Times"/>
              </a:rPr>
              <a:t>legs</a:t>
            </a:r>
            <a:endParaRPr lang="hu-HU" sz="3200" dirty="0">
              <a:latin typeface="Times"/>
              <a:cs typeface="Time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715000" y="3200400"/>
            <a:ext cx="166254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err="1" smtClean="0">
                <a:latin typeface="Times New Roman"/>
                <a:cs typeface="Times New Roman"/>
              </a:rPr>
              <a:t>megaman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3800" y="5217855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543800" y="4684455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T1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43800" y="6132255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43800" y="5675055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1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43800" y="4151055"/>
            <a:ext cx="609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0</a:t>
            </a:r>
            <a:endParaRPr lang="en-US" sz="2800" dirty="0">
              <a:latin typeface="Times New Roman"/>
              <a:cs typeface="Times New Roman"/>
            </a:endParaRPr>
          </a:p>
        </p:txBody>
      </p:sp>
      <p:cxnSp>
        <p:nvCxnSpPr>
          <p:cNvPr id="35" name="Straight Arrow Connector 34"/>
          <p:cNvCxnSpPr>
            <a:stCxn id="29" idx="2"/>
            <a:endCxn id="28" idx="0"/>
          </p:cNvCxnSpPr>
          <p:nvPr/>
        </p:nvCxnSpPr>
        <p:spPr>
          <a:xfrm flipH="1">
            <a:off x="6515100" y="3723620"/>
            <a:ext cx="31173" cy="427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Robot class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0" y="3657600"/>
            <a:ext cx="34290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7574" t="3602" r="58804" b="2250"/>
          <a:stretch/>
        </p:blipFill>
        <p:spPr>
          <a:xfrm>
            <a:off x="3200400" y="2895600"/>
            <a:ext cx="2017853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89560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model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810000"/>
            <a:ext cx="2646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  <a:r>
              <a:rPr lang="en-US" sz="3200" dirty="0" smtClean="0"/>
              <a:t>erial </a:t>
            </a:r>
            <a:r>
              <a:rPr lang="en-US" sz="3200" dirty="0"/>
              <a:t>n</a:t>
            </a:r>
            <a:r>
              <a:rPr lang="en-US" sz="3200" dirty="0" smtClean="0"/>
              <a:t>umber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4419600"/>
            <a:ext cx="10488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</a:t>
            </a:r>
            <a:r>
              <a:rPr lang="en-US" sz="3200" dirty="0" smtClean="0"/>
              <a:t>ead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10605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rms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752600" y="5105400"/>
            <a:ext cx="870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  <a:r>
              <a:rPr lang="en-US" sz="3200" dirty="0" smtClean="0"/>
              <a:t>egs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3276600"/>
            <a:ext cx="8771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alk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7391400" y="4343400"/>
            <a:ext cx="10438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en-US" sz="3200" dirty="0" smtClean="0"/>
              <a:t>alk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94752" y="2286000"/>
            <a:ext cx="2243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66FF"/>
                </a:solidFill>
              </a:rPr>
              <a:t>Variables 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29100" y="1981200"/>
            <a:ext cx="1523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</a:rPr>
              <a:t>Robot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00800" y="2362200"/>
            <a:ext cx="2112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</a:rPr>
              <a:t>Methods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4724400"/>
            <a:ext cx="819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set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0200" y="5715000"/>
            <a:ext cx="871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get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600" y="5083314"/>
            <a:ext cx="2775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constructor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77000" y="5715000"/>
            <a:ext cx="1681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strings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0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Writing our first class methods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0" y="3110805"/>
            <a:ext cx="7696200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def</a:t>
            </a:r>
            <a:r>
              <a:rPr lang="en-US" sz="2800" dirty="0"/>
              <a:t> </a:t>
            </a:r>
            <a:r>
              <a:rPr lang="en-US" sz="2800" b="1" dirty="0"/>
              <a:t>talk(</a:t>
            </a:r>
            <a:r>
              <a:rPr lang="en-US" sz="2800" b="1" i="1" dirty="0"/>
              <a:t>self):</a:t>
            </a:r>
          </a:p>
          <a:p>
            <a:r>
              <a:rPr lang="en-US" sz="2800" dirty="0"/>
              <a:t>        print </a:t>
            </a:r>
            <a:r>
              <a:rPr lang="en-US" sz="2800" i="1" dirty="0"/>
              <a:t>"I am %s with serial number %</a:t>
            </a:r>
            <a:r>
              <a:rPr lang="en-US" sz="2800" i="1" dirty="0" smtClean="0"/>
              <a:t>d" </a:t>
            </a:r>
            <a:r>
              <a:rPr lang="en-US" sz="2800" i="1" dirty="0"/>
              <a:t>\</a:t>
            </a:r>
          </a:p>
          <a:p>
            <a:r>
              <a:rPr lang="en-US" sz="2800" dirty="0"/>
              <a:t>        % (</a:t>
            </a:r>
            <a:r>
              <a:rPr lang="en-US" sz="2800" i="1" dirty="0" err="1"/>
              <a:t>self.name</a:t>
            </a:r>
            <a:r>
              <a:rPr lang="en-US" sz="2800" i="1" dirty="0"/>
              <a:t>, </a:t>
            </a:r>
            <a:r>
              <a:rPr lang="en-US" sz="2800" i="1" dirty="0" err="1" smtClean="0"/>
              <a:t>self.serial_number</a:t>
            </a:r>
            <a:r>
              <a:rPr lang="en-US" sz="2800" i="1" dirty="0" smtClean="0"/>
              <a:t>)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686800" cy="1036320"/>
          </a:xfrm>
        </p:spPr>
        <p:txBody>
          <a:bodyPr>
            <a:no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lass methods are defined in the same way as functions do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b="1" dirty="0" smtClean="0"/>
              <a:t>self</a:t>
            </a:r>
            <a:r>
              <a:rPr lang="en-US" sz="3200" dirty="0" smtClean="0"/>
              <a:t> is a reference to an empty object</a:t>
            </a:r>
          </a:p>
          <a:p>
            <a:pPr lvl="1"/>
            <a:r>
              <a:rPr lang="en-US" sz="3000" dirty="0" smtClean="0"/>
              <a:t>Is empty only for the moment </a:t>
            </a:r>
          </a:p>
        </p:txBody>
      </p:sp>
    </p:spTree>
    <p:extLst>
      <p:ext uri="{BB962C8B-B14F-4D97-AF65-F5344CB8AC3E}">
        <p14:creationId xmlns:p14="http://schemas.microsoft.com/office/powerpoint/2010/main" val="202473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/>
              <a:t>Calling Methods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868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We can call </a:t>
            </a:r>
            <a:r>
              <a:rPr lang="en-US" dirty="0"/>
              <a:t>the methods of an object in two ways:</a:t>
            </a:r>
          </a:p>
          <a:p>
            <a:pPr marL="393192" lvl="1" indent="0"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>
                <a:latin typeface="Courier New" charset="0"/>
              </a:rPr>
              <a:t>	</a:t>
            </a:r>
            <a:r>
              <a:rPr lang="en-US" dirty="0"/>
              <a:t>1)</a:t>
            </a:r>
            <a:r>
              <a:rPr lang="en-US" dirty="0">
                <a:latin typeface="Courier New" charset="0"/>
              </a:rPr>
              <a:t>	</a:t>
            </a:r>
            <a:r>
              <a:rPr lang="en-US" b="1" dirty="0" err="1"/>
              <a:t>object</a:t>
            </a:r>
            <a:r>
              <a:rPr lang="en-US" dirty="0" err="1">
                <a:latin typeface="Courier New" charset="0"/>
              </a:rPr>
              <a:t>.</a:t>
            </a:r>
            <a:r>
              <a:rPr lang="en-US" b="1" dirty="0" err="1"/>
              <a:t>method</a:t>
            </a:r>
            <a:r>
              <a:rPr lang="en-US" dirty="0">
                <a:latin typeface="Courier New" charset="0"/>
              </a:rPr>
              <a:t>(</a:t>
            </a:r>
            <a:r>
              <a:rPr lang="en-US" b="1" dirty="0"/>
              <a:t>parameters</a:t>
            </a:r>
            <a:r>
              <a:rPr lang="en-US" dirty="0">
                <a:latin typeface="Courier New" charset="0"/>
              </a:rPr>
              <a:t>)</a:t>
            </a:r>
          </a:p>
          <a:p>
            <a:pPr>
              <a:buFontTx/>
              <a:buNone/>
            </a:pPr>
            <a:r>
              <a:rPr lang="en-US" dirty="0"/>
              <a:t>	 or</a:t>
            </a:r>
          </a:p>
          <a:p>
            <a:pPr>
              <a:buFontTx/>
              <a:buNone/>
            </a:pPr>
            <a:r>
              <a:rPr lang="en-US" dirty="0">
                <a:latin typeface="Courier New" charset="0"/>
              </a:rPr>
              <a:t>	</a:t>
            </a:r>
            <a:r>
              <a:rPr lang="en-US" dirty="0"/>
              <a:t>2)</a:t>
            </a:r>
            <a:r>
              <a:rPr lang="en-US" dirty="0">
                <a:latin typeface="Courier New" charset="0"/>
              </a:rPr>
              <a:t>	</a:t>
            </a:r>
            <a:r>
              <a:rPr lang="en-US" b="1" dirty="0" err="1"/>
              <a:t>Class</a:t>
            </a:r>
            <a:r>
              <a:rPr lang="en-US" dirty="0" err="1">
                <a:latin typeface="Courier New" charset="0"/>
              </a:rPr>
              <a:t>.</a:t>
            </a:r>
            <a:r>
              <a:rPr lang="en-US" b="1" dirty="0" err="1"/>
              <a:t>method</a:t>
            </a:r>
            <a:r>
              <a:rPr lang="en-US" dirty="0">
                <a:latin typeface="Courier New" charset="0"/>
              </a:rPr>
              <a:t>(</a:t>
            </a:r>
            <a:r>
              <a:rPr lang="en-US" b="1" dirty="0"/>
              <a:t>object</a:t>
            </a:r>
            <a:r>
              <a:rPr lang="en-US" dirty="0">
                <a:latin typeface="Courier New" charset="0"/>
              </a:rPr>
              <a:t>, </a:t>
            </a:r>
            <a:r>
              <a:rPr lang="en-US" b="1" dirty="0"/>
              <a:t>parameters</a:t>
            </a:r>
            <a:r>
              <a:rPr lang="en-US" dirty="0">
                <a:latin typeface="Courier New" charset="0"/>
              </a:rPr>
              <a:t>)</a:t>
            </a:r>
          </a:p>
          <a:p>
            <a:pPr>
              <a:buFontTx/>
              <a:buNone/>
            </a:pPr>
            <a:endParaRPr lang="en-US" dirty="0">
              <a:latin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4495800"/>
            <a:ext cx="7086600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terminator</a:t>
            </a:r>
            <a:r>
              <a:rPr lang="en-US" sz="2800" dirty="0" smtClean="0"/>
              <a:t>=</a:t>
            </a:r>
            <a:r>
              <a:rPr lang="en-US" sz="2800" dirty="0"/>
              <a:t>Robot()</a:t>
            </a:r>
          </a:p>
          <a:p>
            <a:r>
              <a:rPr lang="en-US" sz="2800" dirty="0" err="1"/>
              <a:t>megaman</a:t>
            </a:r>
            <a:r>
              <a:rPr lang="en-US" sz="2800" dirty="0"/>
              <a:t>=Robot()</a:t>
            </a:r>
          </a:p>
          <a:p>
            <a:endParaRPr lang="en-US" sz="2800" dirty="0" smtClean="0"/>
          </a:p>
          <a:p>
            <a:r>
              <a:rPr lang="en-US" sz="2800" dirty="0" err="1"/>
              <a:t>terminator</a:t>
            </a:r>
            <a:r>
              <a:rPr lang="en-US" sz="2800" dirty="0" err="1" smtClean="0"/>
              <a:t>.talk</a:t>
            </a:r>
            <a:r>
              <a:rPr lang="en-US" sz="2800" dirty="0" smtClean="0"/>
              <a:t>()</a:t>
            </a:r>
          </a:p>
          <a:p>
            <a:r>
              <a:rPr lang="en-US" sz="2800" dirty="0" err="1" smtClean="0"/>
              <a:t>Robot.talk</a:t>
            </a:r>
            <a:r>
              <a:rPr lang="en-US" sz="2800" dirty="0" smtClean="0"/>
              <a:t>(</a:t>
            </a:r>
            <a:r>
              <a:rPr lang="en-US" sz="2800" dirty="0" err="1" smtClean="0"/>
              <a:t>megaman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5732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Set() and Get() methods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686800" cy="1036320"/>
          </a:xfrm>
        </p:spPr>
        <p:txBody>
          <a:bodyPr>
            <a:noAutofit/>
          </a:bodyPr>
          <a:lstStyle/>
          <a:p>
            <a:r>
              <a:rPr lang="en-US" sz="3200" dirty="0" smtClean="0"/>
              <a:t>We want to change the value of the variable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r>
              <a:rPr lang="en-US" sz="3200" dirty="0" smtClean="0"/>
              <a:t>We want to retrieve the value of the variable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0600" y="5168205"/>
            <a:ext cx="769620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def</a:t>
            </a:r>
            <a:r>
              <a:rPr lang="en-US" sz="2800" dirty="0"/>
              <a:t> </a:t>
            </a:r>
            <a:r>
              <a:rPr lang="en-US" sz="2800" b="1" dirty="0" err="1"/>
              <a:t>get_name</a:t>
            </a:r>
            <a:r>
              <a:rPr lang="en-US" sz="2800" b="1" dirty="0"/>
              <a:t>(</a:t>
            </a:r>
            <a:r>
              <a:rPr lang="en-US" sz="2800" b="1" i="1" dirty="0"/>
              <a:t>self):</a:t>
            </a:r>
          </a:p>
          <a:p>
            <a:r>
              <a:rPr lang="en-US" sz="2800" dirty="0"/>
              <a:t>        return </a:t>
            </a:r>
            <a:r>
              <a:rPr lang="en-US" sz="2800" i="1" dirty="0" err="1" smtClean="0"/>
              <a:t>self.name</a:t>
            </a:r>
            <a:endParaRPr lang="en-US" sz="2800" i="1" dirty="0"/>
          </a:p>
        </p:txBody>
      </p:sp>
      <p:sp>
        <p:nvSpPr>
          <p:cNvPr id="7" name="Rectangle 6"/>
          <p:cNvSpPr/>
          <p:nvPr/>
        </p:nvSpPr>
        <p:spPr>
          <a:xfrm>
            <a:off x="914400" y="2971800"/>
            <a:ext cx="769620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err="1" smtClean="0"/>
              <a:t>def</a:t>
            </a:r>
            <a:r>
              <a:rPr lang="en-US" sz="2800" dirty="0" smtClean="0"/>
              <a:t> </a:t>
            </a:r>
            <a:r>
              <a:rPr lang="en-US" sz="2800" b="1" dirty="0" err="1"/>
              <a:t>set_name</a:t>
            </a:r>
            <a:r>
              <a:rPr lang="en-US" sz="2800" b="1" dirty="0"/>
              <a:t>(</a:t>
            </a:r>
            <a:r>
              <a:rPr lang="en-US" sz="2800" b="1" i="1" dirty="0" err="1"/>
              <a:t>self,name</a:t>
            </a:r>
            <a:r>
              <a:rPr lang="en-US" sz="2800" b="1" i="1" dirty="0"/>
              <a:t>):</a:t>
            </a:r>
          </a:p>
          <a:p>
            <a:r>
              <a:rPr lang="en-US" sz="2800" dirty="0"/>
              <a:t>        </a:t>
            </a:r>
            <a:r>
              <a:rPr lang="en-US" sz="2800" i="1" dirty="0" err="1"/>
              <a:t>self.name</a:t>
            </a:r>
            <a:r>
              <a:rPr lang="en-US" sz="2800" i="1" dirty="0"/>
              <a:t>=name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9543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/>
              <a:t>Constructors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86800" cy="14935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800" dirty="0">
                <a:latin typeface="Courier New" charset="0"/>
              </a:rPr>
              <a:t>	</a:t>
            </a:r>
            <a:endParaRPr lang="en-US" sz="2800" b="1" dirty="0"/>
          </a:p>
          <a:p>
            <a:pPr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/>
              <a:t>constructor is a special method with the name </a:t>
            </a:r>
            <a:r>
              <a:rPr lang="en-US" sz="2800" dirty="0" smtClean="0">
                <a:latin typeface="Courier New" charset="0"/>
              </a:rPr>
              <a:t>__</a:t>
            </a:r>
            <a:r>
              <a:rPr lang="en-US" sz="2800" dirty="0" err="1" smtClean="0">
                <a:latin typeface="Courier New" charset="0"/>
              </a:rPr>
              <a:t>init</a:t>
            </a:r>
            <a:r>
              <a:rPr lang="en-US" sz="2800" dirty="0" smtClean="0">
                <a:latin typeface="Courier New" charset="0"/>
              </a:rPr>
              <a:t>__</a:t>
            </a:r>
          </a:p>
          <a:p>
            <a:pPr>
              <a:lnSpc>
                <a:spcPct val="80000"/>
              </a:lnSpc>
            </a:pPr>
            <a:endParaRPr lang="en-US" sz="2800" dirty="0" smtClean="0">
              <a:latin typeface="Courier New" charset="0"/>
            </a:endParaRPr>
          </a:p>
          <a:p>
            <a:pPr>
              <a:lnSpc>
                <a:spcPct val="80000"/>
              </a:lnSpc>
            </a:pPr>
            <a:r>
              <a:rPr lang="en-US" sz="2800" dirty="0" smtClean="0"/>
              <a:t>It is used to </a:t>
            </a:r>
            <a:r>
              <a:rPr lang="en-US" sz="2800" b="1" dirty="0" smtClean="0"/>
              <a:t>initialize</a:t>
            </a:r>
            <a:r>
              <a:rPr lang="en-US" sz="2800" dirty="0" smtClean="0"/>
              <a:t> the object’s values when the object is created</a:t>
            </a:r>
            <a:endParaRPr lang="en-US" sz="2800" dirty="0">
              <a:latin typeface="Courier New" charset="0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ourier New" charset="0"/>
            </a:endParaRPr>
          </a:p>
          <a:p>
            <a:pPr>
              <a:lnSpc>
                <a:spcPct val="80000"/>
              </a:lnSpc>
            </a:pPr>
            <a:endParaRPr lang="en-US" sz="2800" dirty="0"/>
          </a:p>
          <a:p>
            <a:pPr lvl="2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62000" y="4802775"/>
            <a:ext cx="7696200" cy="1140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800" dirty="0" err="1" smtClean="0">
                <a:latin typeface="Courier New" charset="0"/>
              </a:rPr>
              <a:t>def</a:t>
            </a:r>
            <a:r>
              <a:rPr lang="en-US" sz="2800" dirty="0" smtClean="0">
                <a:latin typeface="Courier New" charset="0"/>
              </a:rPr>
              <a:t> </a:t>
            </a:r>
            <a:r>
              <a:rPr lang="en-US" sz="2800" b="1" dirty="0">
                <a:solidFill>
                  <a:schemeClr val="accent2"/>
                </a:solidFill>
                <a:latin typeface="Courier New" charset="0"/>
              </a:rPr>
              <a:t>__</a:t>
            </a:r>
            <a:r>
              <a:rPr lang="en-US" sz="2800" b="1" dirty="0" err="1">
                <a:solidFill>
                  <a:schemeClr val="accent2"/>
                </a:solidFill>
                <a:latin typeface="Courier New" charset="0"/>
              </a:rPr>
              <a:t>init</a:t>
            </a:r>
            <a:r>
              <a:rPr lang="en-US" sz="2800" b="1" dirty="0">
                <a:solidFill>
                  <a:schemeClr val="accent2"/>
                </a:solidFill>
                <a:latin typeface="Courier New" charset="0"/>
              </a:rPr>
              <a:t>__</a:t>
            </a:r>
            <a:r>
              <a:rPr lang="en-US" sz="2800" dirty="0">
                <a:latin typeface="Courier New" charset="0"/>
              </a:rPr>
              <a:t>(self</a:t>
            </a:r>
            <a:r>
              <a:rPr lang="en-US" sz="2800" b="1" dirty="0"/>
              <a:t>, parameter</a:t>
            </a:r>
            <a:r>
              <a:rPr lang="en-US" sz="2800" b="1" dirty="0">
                <a:latin typeface="Courier New" charset="0"/>
              </a:rPr>
              <a:t>, </a:t>
            </a:r>
            <a:r>
              <a:rPr lang="en-US" sz="2800" b="1" dirty="0"/>
              <a:t>...</a:t>
            </a:r>
            <a:r>
              <a:rPr lang="en-US" sz="2800" b="1" dirty="0">
                <a:latin typeface="Courier New" charset="0"/>
              </a:rPr>
              <a:t>, </a:t>
            </a:r>
            <a:r>
              <a:rPr lang="en-US" sz="2800" b="1" dirty="0"/>
              <a:t>parameter</a:t>
            </a:r>
            <a:r>
              <a:rPr lang="en-US" sz="2800" dirty="0">
                <a:latin typeface="Courier New" charset="0"/>
              </a:rPr>
              <a:t>):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>
                <a:latin typeface="Courier New" charset="0"/>
              </a:rPr>
              <a:t>	    </a:t>
            </a:r>
            <a:r>
              <a:rPr lang="en-US" sz="2800" b="1" dirty="0" smtClean="0"/>
              <a:t>statements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1484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Constructor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1905000"/>
            <a:ext cx="7848600" cy="3108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def</a:t>
            </a:r>
            <a:r>
              <a:rPr lang="en-US" sz="2800" dirty="0"/>
              <a:t> </a:t>
            </a:r>
            <a:r>
              <a:rPr lang="en-US" sz="2800" b="1" dirty="0"/>
              <a:t>__</a:t>
            </a:r>
            <a:r>
              <a:rPr lang="en-US" sz="2800" b="1" dirty="0" err="1"/>
              <a:t>init</a:t>
            </a:r>
            <a:r>
              <a:rPr lang="en-US" sz="2800" b="1" dirty="0"/>
              <a:t>__(</a:t>
            </a:r>
            <a:r>
              <a:rPr lang="en-US" sz="2800" b="1" i="1" dirty="0"/>
              <a:t>self, </a:t>
            </a:r>
            <a:r>
              <a:rPr lang="en-US" sz="2800" b="1" i="1" dirty="0" smtClean="0"/>
              <a:t>model, </a:t>
            </a:r>
            <a:r>
              <a:rPr lang="en-US" sz="2800" b="1" i="1" dirty="0" err="1" smtClean="0"/>
              <a:t>serial_number</a:t>
            </a:r>
            <a:r>
              <a:rPr lang="en-US" sz="2800" b="1" i="1" dirty="0" smtClean="0"/>
              <a:t>, </a:t>
            </a:r>
            <a:r>
              <a:rPr lang="en-US" sz="2800" b="1" i="1" dirty="0" err="1" smtClean="0"/>
              <a:t>head</a:t>
            </a:r>
            <a:r>
              <a:rPr lang="en-US" sz="2800" b="1" i="1" dirty="0" err="1"/>
              <a:t>,arms,legs,distance</a:t>
            </a:r>
            <a:r>
              <a:rPr lang="en-US" sz="2800" b="1" i="1" dirty="0"/>
              <a:t>)</a:t>
            </a:r>
            <a:r>
              <a:rPr lang="en-US" sz="2800" b="1" i="1" dirty="0" smtClean="0"/>
              <a:t>:</a:t>
            </a:r>
          </a:p>
          <a:p>
            <a:r>
              <a:rPr lang="en-US" sz="2800" b="1" i="1" dirty="0"/>
              <a:t>	</a:t>
            </a:r>
            <a:r>
              <a:rPr lang="en-US" sz="2800" i="1" dirty="0" err="1" smtClean="0"/>
              <a:t>self.model</a:t>
            </a:r>
            <a:r>
              <a:rPr lang="en-US" sz="2800" i="1" dirty="0" smtClean="0"/>
              <a:t>=model</a:t>
            </a:r>
          </a:p>
          <a:p>
            <a:r>
              <a:rPr lang="en-US" sz="2800" i="1" dirty="0"/>
              <a:t>	</a:t>
            </a:r>
            <a:r>
              <a:rPr lang="en-US" sz="2800" i="1" dirty="0" err="1" smtClean="0"/>
              <a:t>self.serial_number</a:t>
            </a:r>
            <a:r>
              <a:rPr lang="en-US" sz="2800" i="1" dirty="0"/>
              <a:t>=</a:t>
            </a:r>
            <a:r>
              <a:rPr lang="en-US" sz="2800" i="1" dirty="0" err="1" smtClean="0"/>
              <a:t>serial_number</a:t>
            </a:r>
            <a:endParaRPr lang="en-US" sz="2800" i="1" dirty="0"/>
          </a:p>
          <a:p>
            <a:r>
              <a:rPr lang="en-US" sz="2800" i="1" dirty="0" smtClean="0"/>
              <a:t>	</a:t>
            </a:r>
            <a:r>
              <a:rPr lang="en-US" sz="2800" i="1" dirty="0" err="1" smtClean="0"/>
              <a:t>self.head</a:t>
            </a:r>
            <a:r>
              <a:rPr lang="en-US" sz="2800" i="1" dirty="0"/>
              <a:t>=head</a:t>
            </a:r>
          </a:p>
          <a:p>
            <a:r>
              <a:rPr lang="en-US" sz="2800" i="1" dirty="0" smtClean="0"/>
              <a:t>	</a:t>
            </a:r>
            <a:r>
              <a:rPr lang="en-US" sz="2800" i="1" dirty="0" err="1" smtClean="0"/>
              <a:t>self.arms</a:t>
            </a:r>
            <a:r>
              <a:rPr lang="en-US" sz="2800" i="1" dirty="0"/>
              <a:t>=</a:t>
            </a:r>
            <a:r>
              <a:rPr lang="en-US" sz="2800" i="1" dirty="0" smtClean="0"/>
              <a:t>arms</a:t>
            </a:r>
          </a:p>
          <a:p>
            <a:r>
              <a:rPr lang="en-US" sz="2800" i="1" dirty="0"/>
              <a:t>	</a:t>
            </a:r>
            <a:r>
              <a:rPr lang="en-US" sz="2800" i="1" dirty="0" err="1" smtClean="0"/>
              <a:t>self.legs</a:t>
            </a:r>
            <a:r>
              <a:rPr lang="en-US" sz="2800" i="1" dirty="0"/>
              <a:t>=</a:t>
            </a:r>
            <a:r>
              <a:rPr lang="en-US" sz="2800" i="1" dirty="0" smtClean="0"/>
              <a:t>legs</a:t>
            </a:r>
            <a:endParaRPr lang="en-US" sz="2800" i="1" dirty="0"/>
          </a:p>
        </p:txBody>
      </p:sp>
      <p:sp>
        <p:nvSpPr>
          <p:cNvPr id="8" name="Rectangle 7"/>
          <p:cNvSpPr/>
          <p:nvPr/>
        </p:nvSpPr>
        <p:spPr>
          <a:xfrm>
            <a:off x="533400" y="5562600"/>
            <a:ext cx="792480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i="1" dirty="0"/>
              <a:t>	</a:t>
            </a:r>
            <a:r>
              <a:rPr lang="en-US" sz="2800" dirty="0" smtClean="0"/>
              <a:t>terminator=</a:t>
            </a:r>
            <a:r>
              <a:rPr lang="en-US" sz="2800" dirty="0"/>
              <a:t>Robot</a:t>
            </a:r>
            <a:r>
              <a:rPr lang="en-US" sz="2800" dirty="0" smtClean="0"/>
              <a:t>(T1, 324, 1, 2, 2)</a:t>
            </a:r>
          </a:p>
          <a:p>
            <a:r>
              <a:rPr lang="en-US" sz="2800" dirty="0"/>
              <a:t>	</a:t>
            </a:r>
            <a:r>
              <a:rPr lang="en-US" sz="2800" dirty="0" err="1" smtClean="0"/>
              <a:t>megaman</a:t>
            </a:r>
            <a:r>
              <a:rPr lang="en-US" sz="2800" dirty="0" smtClean="0"/>
              <a:t>=Robot(Mega, 444, 1, 1, 2)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7647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Converting objects to string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868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Printing an object </a:t>
            </a:r>
            <a:r>
              <a:rPr lang="en-US" dirty="0"/>
              <a:t>will tells us that it is a reference to </a:t>
            </a:r>
            <a:r>
              <a:rPr lang="en-US" dirty="0" smtClean="0"/>
              <a:t>Robot object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need to overload a special method called </a:t>
            </a:r>
            <a:r>
              <a:rPr lang="en-US" b="1" dirty="0" smtClean="0"/>
              <a:t>__</a:t>
            </a:r>
            <a:r>
              <a:rPr lang="en-US" b="1" dirty="0" err="1" smtClean="0"/>
              <a:t>str</a:t>
            </a:r>
            <a:r>
              <a:rPr lang="en-US" b="1" dirty="0" smtClean="0"/>
              <a:t>__ </a:t>
            </a:r>
            <a:r>
              <a:rPr lang="en-US" dirty="0" smtClean="0"/>
              <a:t> to invoke automatically when </a:t>
            </a:r>
            <a:r>
              <a:rPr lang="en-US" dirty="0" err="1">
                <a:latin typeface="Courier New" charset="0"/>
              </a:rPr>
              <a:t>str</a:t>
            </a:r>
            <a:r>
              <a:rPr lang="en-US" dirty="0"/>
              <a:t> or </a:t>
            </a:r>
            <a:r>
              <a:rPr lang="en-US" dirty="0">
                <a:latin typeface="Courier New" charset="0"/>
              </a:rPr>
              <a:t>print</a:t>
            </a:r>
            <a:r>
              <a:rPr lang="en-US" dirty="0"/>
              <a:t> is called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5791200"/>
            <a:ext cx="769620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2800" dirty="0" err="1">
                <a:latin typeface="Courier New" charset="0"/>
              </a:rPr>
              <a:t>def</a:t>
            </a:r>
            <a:r>
              <a:rPr lang="en-US" sz="2800" dirty="0">
                <a:latin typeface="Courier New" charset="0"/>
              </a:rPr>
              <a:t> </a:t>
            </a:r>
            <a:r>
              <a:rPr lang="en-US" sz="2800" b="1" dirty="0">
                <a:solidFill>
                  <a:schemeClr val="accent2"/>
                </a:solidFill>
                <a:latin typeface="Courier New" charset="0"/>
              </a:rPr>
              <a:t>__</a:t>
            </a:r>
            <a:r>
              <a:rPr lang="en-US" sz="2800" b="1" dirty="0" err="1">
                <a:solidFill>
                  <a:schemeClr val="accent2"/>
                </a:solidFill>
                <a:latin typeface="Courier New" charset="0"/>
              </a:rPr>
              <a:t>str</a:t>
            </a:r>
            <a:r>
              <a:rPr lang="en-US" sz="2800" b="1" dirty="0">
                <a:solidFill>
                  <a:schemeClr val="accent2"/>
                </a:solidFill>
                <a:latin typeface="Courier New" charset="0"/>
              </a:rPr>
              <a:t>__</a:t>
            </a:r>
            <a:r>
              <a:rPr lang="en-US" sz="2800" dirty="0">
                <a:latin typeface="Courier New" charset="0"/>
              </a:rPr>
              <a:t>(self):</a:t>
            </a:r>
          </a:p>
          <a:p>
            <a:pPr>
              <a:buFontTx/>
              <a:buNone/>
            </a:pPr>
            <a:r>
              <a:rPr lang="en-US" sz="2800" dirty="0">
                <a:latin typeface="Courier New" charset="0"/>
              </a:rPr>
              <a:t>	    return </a:t>
            </a:r>
            <a:r>
              <a:rPr lang="en-US" sz="2800" b="1" dirty="0"/>
              <a:t>string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3733800"/>
            <a:ext cx="76962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&lt;</a:t>
            </a:r>
            <a:r>
              <a:rPr lang="en-US" sz="2800" dirty="0" err="1"/>
              <a:t>Robot.Robot</a:t>
            </a:r>
            <a:r>
              <a:rPr lang="en-US" sz="2800" dirty="0"/>
              <a:t> instance at 0x105a13248&gt;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2905780"/>
            <a:ext cx="76962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print </a:t>
            </a:r>
            <a:r>
              <a:rPr lang="en-US" sz="2800" dirty="0" err="1" smtClean="0"/>
              <a:t>megaman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413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spaceship class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124200"/>
            <a:ext cx="2362200" cy="152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3200400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Fuel tank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2362200"/>
            <a:ext cx="2749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Spaceship Name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4572000"/>
            <a:ext cx="916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Pilot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803405" y="3886200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Speed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667000"/>
            <a:ext cx="2579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Consumption() 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752600" y="601980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Consumption = fuel tank - 0.5*Speed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324600" y="4321314"/>
            <a:ext cx="2775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constructor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77000" y="4953000"/>
            <a:ext cx="1681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strings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72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  <p:bldP spid="16" grpId="0"/>
      <p:bldP spid="17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5344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Using programming </a:t>
            </a:r>
            <a:r>
              <a:rPr lang="en-US" sz="4800" dirty="0"/>
              <a:t>languages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/>
              <a:buChar char="•"/>
            </a:pPr>
            <a:r>
              <a:rPr lang="en-US" sz="3200" dirty="0" smtClean="0">
                <a:cs typeface="Constantia"/>
              </a:rPr>
              <a:t>So that computers </a:t>
            </a:r>
            <a:r>
              <a:rPr lang="en-US" sz="3200" dirty="0">
                <a:cs typeface="Constantia"/>
              </a:rPr>
              <a:t>can execute tasks </a:t>
            </a:r>
            <a:r>
              <a:rPr lang="en-US" sz="3200" dirty="0" smtClean="0">
                <a:cs typeface="Constantia"/>
              </a:rPr>
              <a:t>at a great rate</a:t>
            </a:r>
          </a:p>
          <a:p>
            <a:pPr algn="just">
              <a:buFont typeface="Arial"/>
              <a:buChar char="•"/>
            </a:pPr>
            <a:endParaRPr lang="en-US" sz="3200" dirty="0">
              <a:cs typeface="Constantia"/>
            </a:endParaRPr>
          </a:p>
          <a:p>
            <a:pPr algn="just">
              <a:buFont typeface="Arial"/>
              <a:buChar char="•"/>
            </a:pPr>
            <a:r>
              <a:rPr lang="en-US" sz="3200" dirty="0" smtClean="0">
                <a:cs typeface="Constantia"/>
              </a:rPr>
              <a:t>To </a:t>
            </a:r>
            <a:r>
              <a:rPr lang="en-US" sz="3200" dirty="0">
                <a:cs typeface="Constantia"/>
              </a:rPr>
              <a:t>achieve </a:t>
            </a:r>
            <a:r>
              <a:rPr lang="en-US" sz="3200" dirty="0" smtClean="0">
                <a:cs typeface="Constantia"/>
              </a:rPr>
              <a:t>this, </a:t>
            </a:r>
            <a:r>
              <a:rPr lang="en-US" sz="3200" dirty="0">
                <a:cs typeface="Constantia"/>
              </a:rPr>
              <a:t>we need an accurate description of the problem</a:t>
            </a:r>
          </a:p>
          <a:p>
            <a:pPr marL="0" indent="0" algn="just">
              <a:buNone/>
            </a:pPr>
            <a:endParaRPr lang="en-US" sz="3200" dirty="0">
              <a:cs typeface="Constantia"/>
            </a:endParaRPr>
          </a:p>
          <a:p>
            <a:pPr algn="just">
              <a:buFont typeface="Arial"/>
              <a:buChar char="•"/>
            </a:pPr>
            <a:r>
              <a:rPr lang="en-US" sz="3200" dirty="0">
                <a:cs typeface="Constantia"/>
              </a:rPr>
              <a:t>We can </a:t>
            </a:r>
            <a:r>
              <a:rPr lang="en-US" sz="3200" dirty="0" smtClean="0">
                <a:cs typeface="Constantia"/>
              </a:rPr>
              <a:t>easily describe </a:t>
            </a:r>
            <a:r>
              <a:rPr lang="en-US" sz="3200" dirty="0">
                <a:cs typeface="Constantia"/>
              </a:rPr>
              <a:t>the problem when its a mathematical formula or a specific </a:t>
            </a:r>
            <a:r>
              <a:rPr lang="en-US" sz="3200" dirty="0" smtClean="0">
                <a:cs typeface="Constantia"/>
              </a:rPr>
              <a:t>procedure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7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 object as an attribute in another class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276600"/>
            <a:ext cx="2362200" cy="152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40562" y="2438400"/>
            <a:ext cx="916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Pilot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574" t="3602" r="58804" b="2250"/>
          <a:stretch/>
        </p:blipFill>
        <p:spPr>
          <a:xfrm>
            <a:off x="914400" y="2971800"/>
            <a:ext cx="1210712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574" t="3602" r="58804" b="2250"/>
          <a:stretch/>
        </p:blipFill>
        <p:spPr>
          <a:xfrm>
            <a:off x="5257800" y="2743200"/>
            <a:ext cx="58293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8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10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880165"/>
              </p:ext>
            </p:extLst>
          </p:nvPr>
        </p:nvGraphicFramePr>
        <p:xfrm>
          <a:off x="533400" y="76200"/>
          <a:ext cx="8431212" cy="6092202"/>
        </p:xfrm>
        <a:graphic>
          <a:graphicData uri="http://schemas.openxmlformats.org/drawingml/2006/table">
            <a:tbl>
              <a:tblPr/>
              <a:tblGrid>
                <a:gridCol w="506412"/>
                <a:gridCol w="7924800"/>
              </a:tblGrid>
              <a:tr h="406897">
                <a:tc gridSpan="2">
                  <a:txBody>
                    <a:bodyPr/>
                    <a:lstStyle/>
                    <a:p>
                      <a:pPr marL="106363" marR="0" lvl="0" indent="0" algn="l" defTabSz="457200" rtl="0" eaLnBrk="1" fontAlgn="base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Spacecraft.py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"/>
                        <a:cs typeface="Times"/>
                      </a:endParaRPr>
                    </a:p>
                  </a:txBody>
                  <a:tcPr marL="41477" marR="41477" marT="41255" marB="41255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23916">
                <a:tc>
                  <a:txBody>
                    <a:bodyPr/>
                    <a:lstStyle/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6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10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11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12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13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14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15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16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17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18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19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20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21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22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23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24</a:t>
                      </a:r>
                    </a:p>
                    <a:p>
                      <a:pPr marL="106363" marR="0" lvl="0" indent="0" algn="r" defTabSz="457200" rtl="0" eaLnBrk="1" fontAlgn="base" latinLnBrk="0" hangingPunct="1">
                        <a:lnSpc>
                          <a:spcPct val="67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25</a:t>
                      </a:r>
                    </a:p>
                  </a:txBody>
                  <a:tcPr marL="41477" marR="82954" marT="206274" marB="206274" horzOverflow="overflow">
                    <a:lnL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784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from Robot import *</a:t>
                      </a:r>
                    </a:p>
                    <a:p>
                      <a:endParaRPr kumimoji="0" lang="en-US" sz="1800" kern="1200" dirty="0" smtClean="0">
                        <a:solidFill>
                          <a:schemeClr val="tx1"/>
                        </a:solidFill>
                        <a:latin typeface="Times"/>
                        <a:ea typeface="+mn-ea"/>
                        <a:cs typeface="Time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class </a:t>
                      </a:r>
                      <a:r>
                        <a:rPr kumimoji="0" lang="en-US" sz="1800" b="1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Spaceship: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   name=</a:t>
                      </a:r>
                      <a:r>
                        <a:rPr kumimoji="0" lang="en-US" sz="1800" i="1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""</a:t>
                      </a:r>
                    </a:p>
                    <a:p>
                      <a:r>
                        <a:rPr kumimoji="0" lang="es-ES_trad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   </a:t>
                      </a:r>
                      <a:r>
                        <a:rPr kumimoji="0" lang="es-ES_tradnl" sz="1800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tank_fuel</a:t>
                      </a:r>
                      <a:r>
                        <a:rPr kumimoji="0" lang="es-ES_trad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=1500</a:t>
                      </a: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   speed=100</a:t>
                      </a: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   pilot=</a:t>
                      </a:r>
                      <a:r>
                        <a:rPr kumimoji="0" lang="nl-NL" sz="1800" b="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None</a:t>
                      </a: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   </a:t>
                      </a: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   </a:t>
                      </a:r>
                      <a:r>
                        <a:rPr kumimoji="0" lang="nl-NL" sz="1800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def</a:t>
                      </a:r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</a:t>
                      </a:r>
                      <a:r>
                        <a:rPr kumimoji="0" lang="nl-NL" sz="1800" b="1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__</a:t>
                      </a:r>
                      <a:r>
                        <a:rPr kumimoji="0" lang="nl-NL" sz="1800" b="1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init</a:t>
                      </a:r>
                      <a:r>
                        <a:rPr kumimoji="0" lang="nl-NL" sz="1800" b="1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__(</a:t>
                      </a:r>
                      <a:r>
                        <a:rPr kumimoji="0" lang="nl-NL" sz="1800" b="1" i="1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self</a:t>
                      </a:r>
                      <a:r>
                        <a:rPr kumimoji="0" lang="nl-NL" sz="1800" b="1" i="1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, pilot, </a:t>
                      </a:r>
                      <a:r>
                        <a:rPr kumimoji="0" lang="nl-NL" sz="1800" b="1" i="1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tank_fuel</a:t>
                      </a:r>
                      <a:r>
                        <a:rPr kumimoji="0" lang="nl-NL" sz="1800" b="1" i="1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, speed, name):</a:t>
                      </a: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       </a:t>
                      </a:r>
                      <a:r>
                        <a:rPr kumimoji="0" lang="nl-NL" sz="1800" i="1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self.pilot</a:t>
                      </a:r>
                      <a:r>
                        <a:rPr kumimoji="0" lang="nl-NL" sz="1800" i="1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=pilot</a:t>
                      </a: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       </a:t>
                      </a:r>
                      <a:r>
                        <a:rPr kumimoji="0" lang="nl-NL" sz="1800" i="1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self.tank_fuel</a:t>
                      </a:r>
                      <a:r>
                        <a:rPr kumimoji="0" lang="nl-NL" sz="1800" i="1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=</a:t>
                      </a:r>
                      <a:r>
                        <a:rPr kumimoji="0" lang="nl-NL" sz="1800" i="1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tank_fuel</a:t>
                      </a:r>
                      <a:endParaRPr kumimoji="0" lang="nl-NL" sz="1800" i="1" kern="1200" dirty="0" smtClean="0">
                        <a:solidFill>
                          <a:schemeClr val="tx1"/>
                        </a:solidFill>
                        <a:latin typeface="Times"/>
                        <a:ea typeface="+mn-ea"/>
                        <a:cs typeface="Times"/>
                      </a:endParaRP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       </a:t>
                      </a:r>
                      <a:r>
                        <a:rPr kumimoji="0" lang="nl-NL" sz="1800" i="1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self.speed</a:t>
                      </a:r>
                      <a:r>
                        <a:rPr kumimoji="0" lang="nl-NL" sz="1800" i="1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=speed</a:t>
                      </a: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       </a:t>
                      </a:r>
                      <a:r>
                        <a:rPr kumimoji="0" lang="nl-NL" sz="1800" i="1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self.name</a:t>
                      </a:r>
                      <a:r>
                        <a:rPr kumimoji="0" lang="nl-NL" sz="1800" i="1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=name</a:t>
                      </a: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    </a:t>
                      </a:r>
                    </a:p>
                    <a:p>
                      <a:endParaRPr kumimoji="0" lang="nl-NL" sz="1800" kern="1200" dirty="0" smtClean="0">
                        <a:solidFill>
                          <a:schemeClr val="tx1"/>
                        </a:solidFill>
                        <a:latin typeface="Times"/>
                        <a:ea typeface="+mn-ea"/>
                        <a:cs typeface="Times"/>
                      </a:endParaRP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C3PO=Robot(234,434,3434,4343,45)</a:t>
                      </a:r>
                    </a:p>
                    <a:p>
                      <a:r>
                        <a:rPr kumimoji="0" lang="nl-NL" sz="1800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falcom</a:t>
                      </a:r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=</a:t>
                      </a:r>
                      <a:r>
                        <a:rPr kumimoji="0" lang="nl-NL" sz="1800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Spaceship</a:t>
                      </a:r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(C3PO,2000,360,</a:t>
                      </a:r>
                      <a:r>
                        <a:rPr kumimoji="0" lang="nl-NL" sz="1800" i="1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"Falcon")</a:t>
                      </a: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print </a:t>
                      </a:r>
                      <a:r>
                        <a:rPr kumimoji="0" lang="nl-NL" sz="1800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falcom.tank_fuel</a:t>
                      </a:r>
                      <a:endParaRPr kumimoji="0" lang="nl-NL" sz="1800" kern="1200" dirty="0" smtClean="0">
                        <a:solidFill>
                          <a:schemeClr val="tx1"/>
                        </a:solidFill>
                        <a:latin typeface="Times"/>
                        <a:ea typeface="+mn-ea"/>
                        <a:cs typeface="Times"/>
                      </a:endParaRPr>
                    </a:p>
                    <a:p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print </a:t>
                      </a:r>
                      <a:r>
                        <a:rPr kumimoji="0" lang="nl-NL" sz="1800" kern="1200" dirty="0" err="1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falcom.pilot.get_name</a:t>
                      </a:r>
                      <a:r>
                        <a:rPr kumimoji="0" lang="nl-NL" sz="1800" kern="1200" dirty="0" smtClean="0">
                          <a:solidFill>
                            <a:schemeClr val="tx1"/>
                          </a:solidFill>
                          <a:latin typeface="Times"/>
                          <a:ea typeface="+mn-ea"/>
                          <a:cs typeface="Times"/>
                        </a:rPr>
                        <a:t>()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/>
                        <a:cs typeface="Times"/>
                      </a:endParaRPr>
                    </a:p>
                  </a:txBody>
                  <a:tcPr marL="41477" marR="165909" marT="206274" marB="206274" horzOverflow="overflow">
                    <a:lnL>
                      <a:noFill/>
                    </a:lnL>
                    <a:lnR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CC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600200" y="6248400"/>
            <a:ext cx="50888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Solution: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://tinyurl.com/</a:t>
            </a:r>
            <a:r>
              <a:rPr lang="en-US" dirty="0" smtClean="0">
                <a:hlinkClick r:id="rId2"/>
              </a:rPr>
              <a:t>CS115OOPSpaseship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important idea of Inheritance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10000"/>
            <a:ext cx="3578742" cy="2543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050196"/>
            <a:ext cx="3200400" cy="2122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7574" t="3602" r="58804" b="2250"/>
          <a:stretch/>
        </p:blipFill>
        <p:spPr>
          <a:xfrm>
            <a:off x="3818488" y="1981200"/>
            <a:ext cx="121071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4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Inheritance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6868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Once </a:t>
            </a:r>
            <a:r>
              <a:rPr lang="en-US" dirty="0"/>
              <a:t>we construct one class, we can write special versions that inherit </a:t>
            </a:r>
            <a:r>
              <a:rPr lang="en-US" b="1" dirty="0"/>
              <a:t>all of the methods and attributes </a:t>
            </a:r>
            <a:r>
              <a:rPr lang="en-US" dirty="0"/>
              <a:t>of the “parent” or </a:t>
            </a:r>
            <a:r>
              <a:rPr lang="en-US" b="1" dirty="0"/>
              <a:t>superclass</a:t>
            </a:r>
            <a:r>
              <a:rPr lang="en-US" dirty="0"/>
              <a:t>, but also </a:t>
            </a:r>
            <a:r>
              <a:rPr lang="en-US" b="1" dirty="0"/>
              <a:t>add</a:t>
            </a:r>
            <a:r>
              <a:rPr lang="en-US" dirty="0"/>
              <a:t> their own </a:t>
            </a:r>
            <a:r>
              <a:rPr lang="en-US" b="1" dirty="0"/>
              <a:t>unique </a:t>
            </a:r>
            <a:r>
              <a:rPr lang="en-US" b="1" dirty="0" smtClean="0"/>
              <a:t>features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can create a </a:t>
            </a:r>
            <a:r>
              <a:rPr lang="en-US" dirty="0"/>
              <a:t>large and deep hierarchy of </a:t>
            </a:r>
            <a:r>
              <a:rPr lang="en-US" dirty="0" smtClean="0"/>
              <a:t>classes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design methodology </a:t>
            </a:r>
            <a:r>
              <a:rPr lang="en-US" dirty="0" smtClean="0"/>
              <a:t>empowers </a:t>
            </a:r>
            <a:r>
              <a:rPr lang="en-US" dirty="0"/>
              <a:t>great efficiencies in reusing rather than rewriting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5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Ability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simulate real-world event much more effectively</a:t>
            </a:r>
          </a:p>
          <a:p>
            <a:pPr algn="just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Code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is reusable thus less code may have to be written</a:t>
            </a:r>
          </a:p>
          <a:p>
            <a:pPr algn="just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becomes active</a:t>
            </a:r>
          </a:p>
          <a:p>
            <a:pPr algn="just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Capability to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create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greater GUI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(graphical user interface) applications</a:t>
            </a:r>
          </a:p>
          <a:p>
            <a:pPr algn="just">
              <a:buFont typeface="Wingdings" pitchFamily="2" charset="2"/>
              <a:buChar char="v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Programmers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are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position to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produce faster, more accurate and better-written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applications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Features </a:t>
            </a:r>
            <a:r>
              <a:rPr lang="en-US" sz="5400" dirty="0">
                <a:latin typeface="Times New Roman" pitchFamily="18" charset="0"/>
                <a:cs typeface="Times New Roman" pitchFamily="18" charset="0"/>
              </a:rPr>
              <a:t>of OOP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Calibri"/>
                <a:cs typeface="Calibri"/>
              </a:rPr>
              <a:t>Procedure </a:t>
            </a:r>
            <a:r>
              <a:rPr lang="en-US" sz="5400" dirty="0" smtClean="0">
                <a:latin typeface="Calibri"/>
                <a:cs typeface="Calibri"/>
              </a:rPr>
              <a:t>Oriented Programming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/>
              <a:buChar char="•"/>
            </a:pPr>
            <a:r>
              <a:rPr lang="en-US" sz="3200" dirty="0">
                <a:latin typeface="Constantia"/>
                <a:cs typeface="Constantia"/>
              </a:rPr>
              <a:t>Procedural programming creates </a:t>
            </a:r>
            <a:r>
              <a:rPr lang="en-US" sz="3200" b="1" dirty="0">
                <a:latin typeface="Constantia"/>
                <a:cs typeface="Constantia"/>
              </a:rPr>
              <a:t>a step by step </a:t>
            </a:r>
            <a:r>
              <a:rPr lang="en-US" sz="3200" dirty="0">
                <a:latin typeface="Constantia"/>
                <a:cs typeface="Constantia"/>
              </a:rPr>
              <a:t>program that </a:t>
            </a:r>
            <a:r>
              <a:rPr lang="en-US" sz="3200" b="1" dirty="0">
                <a:latin typeface="Constantia"/>
                <a:cs typeface="Constantia"/>
              </a:rPr>
              <a:t>guides</a:t>
            </a:r>
            <a:r>
              <a:rPr lang="en-US" sz="3200" dirty="0">
                <a:latin typeface="Constantia"/>
                <a:cs typeface="Constantia"/>
              </a:rPr>
              <a:t> the application through </a:t>
            </a:r>
            <a:r>
              <a:rPr lang="en-US" sz="3200" b="1" dirty="0">
                <a:latin typeface="Constantia"/>
                <a:cs typeface="Constantia"/>
              </a:rPr>
              <a:t>a sequence of </a:t>
            </a:r>
            <a:r>
              <a:rPr lang="en-US" sz="3200" b="1" dirty="0" smtClean="0">
                <a:latin typeface="Constantia"/>
                <a:cs typeface="Constantia"/>
              </a:rPr>
              <a:t>instructions</a:t>
            </a:r>
            <a:endParaRPr lang="en-US" sz="3200" dirty="0">
              <a:latin typeface="Constantia"/>
              <a:cs typeface="Constantia"/>
            </a:endParaRPr>
          </a:p>
          <a:p>
            <a:pPr algn="just">
              <a:buFont typeface="Arial"/>
              <a:buChar char="•"/>
            </a:pPr>
            <a:endParaRPr lang="en-US" sz="3200" dirty="0">
              <a:latin typeface="Constantia"/>
              <a:cs typeface="Constantia"/>
            </a:endParaRPr>
          </a:p>
          <a:p>
            <a:pPr algn="just">
              <a:buFont typeface="Arial"/>
              <a:buChar char="•"/>
            </a:pPr>
            <a:r>
              <a:rPr lang="en-US" sz="3200" dirty="0">
                <a:latin typeface="Constantia"/>
                <a:cs typeface="Constantia"/>
              </a:rPr>
              <a:t>Focuses on the idea that all algorithms are executed with </a:t>
            </a:r>
            <a:r>
              <a:rPr lang="en-US" sz="3200" b="1" dirty="0">
                <a:latin typeface="Constantia"/>
                <a:cs typeface="Constantia"/>
              </a:rPr>
              <a:t>functions</a:t>
            </a:r>
            <a:r>
              <a:rPr lang="en-US" sz="3200" dirty="0">
                <a:latin typeface="Constantia"/>
                <a:cs typeface="Constantia"/>
              </a:rPr>
              <a:t> and </a:t>
            </a:r>
            <a:r>
              <a:rPr lang="en-US" sz="3200" b="1" dirty="0">
                <a:latin typeface="Constantia"/>
                <a:cs typeface="Constantia"/>
              </a:rPr>
              <a:t>data</a:t>
            </a:r>
            <a:r>
              <a:rPr lang="en-US" sz="3200" dirty="0">
                <a:latin typeface="Constantia"/>
                <a:cs typeface="Constantia"/>
              </a:rPr>
              <a:t> that the programmer has </a:t>
            </a:r>
            <a:r>
              <a:rPr lang="en-US" sz="3200" b="1" dirty="0">
                <a:latin typeface="Constantia"/>
                <a:cs typeface="Constantia"/>
              </a:rPr>
              <a:t>access</a:t>
            </a:r>
            <a:r>
              <a:rPr lang="en-US" sz="3200" dirty="0">
                <a:latin typeface="Constantia"/>
                <a:cs typeface="Constantia"/>
              </a:rPr>
              <a:t> to and is able to </a:t>
            </a:r>
            <a:r>
              <a:rPr lang="en-US" sz="3200" b="1" dirty="0" smtClean="0">
                <a:latin typeface="Constantia"/>
                <a:cs typeface="Constantia"/>
              </a:rPr>
              <a:t>change</a:t>
            </a:r>
            <a:r>
              <a:rPr lang="en-US" sz="3200" dirty="0">
                <a:latin typeface="Constantia"/>
                <a:cs typeface="Constantia"/>
              </a:rPr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90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complex problems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3657600"/>
            <a:ext cx="3314700" cy="1863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953000"/>
            <a:ext cx="2540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810000"/>
            <a:ext cx="2743200" cy="202849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What happens when we want to describe complex problems or build graphical applications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Modeling our problems (1/2)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a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much more similar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way on how real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world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works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486150"/>
            <a:ext cx="6134100" cy="30670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26687" y="2677180"/>
            <a:ext cx="1931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Class</a:t>
            </a:r>
            <a:r>
              <a:rPr lang="en-US" sz="2800" dirty="0" smtClean="0"/>
              <a:t>: Cars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597799" y="2667000"/>
            <a:ext cx="2570285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/>
              <a:t>Functionality</a:t>
            </a:r>
          </a:p>
          <a:p>
            <a:pPr algn="r"/>
            <a:endParaRPr lang="en-US" sz="2800" dirty="0"/>
          </a:p>
          <a:p>
            <a:pPr algn="r"/>
            <a:r>
              <a:rPr lang="en-US" sz="2800" dirty="0" smtClean="0"/>
              <a:t>Accelerate</a:t>
            </a:r>
          </a:p>
          <a:p>
            <a:pPr algn="r"/>
            <a:endParaRPr lang="en-US" sz="2800" dirty="0"/>
          </a:p>
          <a:p>
            <a:pPr algn="r"/>
            <a:r>
              <a:rPr lang="en-US" sz="2800" dirty="0" smtClean="0"/>
              <a:t>Value</a:t>
            </a:r>
          </a:p>
          <a:p>
            <a:pPr algn="r"/>
            <a:endParaRPr lang="en-US" sz="2800" dirty="0"/>
          </a:p>
          <a:p>
            <a:pPr algn="r"/>
            <a:endParaRPr lang="en-US" sz="2800" dirty="0" smtClean="0"/>
          </a:p>
          <a:p>
            <a:pPr algn="r"/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08667" y="2679680"/>
            <a:ext cx="19332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Attributes </a:t>
            </a:r>
          </a:p>
          <a:p>
            <a:endParaRPr lang="en-US" sz="2800" dirty="0"/>
          </a:p>
          <a:p>
            <a:r>
              <a:rPr lang="en-US" sz="2800" dirty="0" smtClean="0"/>
              <a:t>Model</a:t>
            </a:r>
          </a:p>
          <a:p>
            <a:r>
              <a:rPr lang="en-US" sz="2800" dirty="0" smtClean="0"/>
              <a:t>Year</a:t>
            </a:r>
          </a:p>
          <a:p>
            <a:r>
              <a:rPr lang="en-US" sz="2800" dirty="0" smtClean="0"/>
              <a:t>Speed</a:t>
            </a:r>
          </a:p>
          <a:p>
            <a:r>
              <a:rPr lang="en-US" sz="2800" dirty="0" smtClean="0"/>
              <a:t>Color</a:t>
            </a:r>
          </a:p>
          <a:p>
            <a:r>
              <a:rPr lang="en-US" sz="2800" dirty="0" smtClean="0"/>
              <a:t>Price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060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Modeling our problems (1/2)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a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much more similar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way on how real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world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works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6687" y="2677180"/>
            <a:ext cx="2033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Class</a:t>
            </a:r>
            <a:r>
              <a:rPr lang="en-US" sz="2800" dirty="0" smtClean="0"/>
              <a:t>: Dogs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553200" y="2667000"/>
            <a:ext cx="2614884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/>
              <a:t>Functionality</a:t>
            </a:r>
          </a:p>
          <a:p>
            <a:pPr algn="r"/>
            <a:endParaRPr lang="en-US" sz="2800" dirty="0"/>
          </a:p>
          <a:p>
            <a:pPr algn="r"/>
            <a:r>
              <a:rPr lang="en-US" sz="2800" dirty="0"/>
              <a:t>Sleeps</a:t>
            </a:r>
          </a:p>
          <a:p>
            <a:pPr algn="r"/>
            <a:r>
              <a:rPr lang="en-US" sz="2800" dirty="0"/>
              <a:t>Eats</a:t>
            </a:r>
          </a:p>
          <a:p>
            <a:pPr algn="r"/>
            <a:r>
              <a:rPr lang="en-US" sz="2800" dirty="0"/>
              <a:t>Moves</a:t>
            </a:r>
          </a:p>
          <a:p>
            <a:pPr algn="r"/>
            <a:r>
              <a:rPr lang="en-US" sz="2800" dirty="0"/>
              <a:t>Barks</a:t>
            </a:r>
          </a:p>
          <a:p>
            <a:pPr algn="r"/>
            <a:endParaRPr lang="en-US" sz="2800" dirty="0" smtClean="0"/>
          </a:p>
          <a:p>
            <a:pPr algn="r"/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08667" y="2679680"/>
            <a:ext cx="25775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Attributes </a:t>
            </a:r>
          </a:p>
          <a:p>
            <a:endParaRPr lang="en-US" sz="2800" dirty="0"/>
          </a:p>
          <a:p>
            <a:r>
              <a:rPr lang="en-US" sz="2800" dirty="0"/>
              <a:t>Name</a:t>
            </a:r>
          </a:p>
          <a:p>
            <a:r>
              <a:rPr lang="en-US" sz="2800" dirty="0"/>
              <a:t>Age</a:t>
            </a:r>
          </a:p>
          <a:p>
            <a:r>
              <a:rPr lang="en-US" sz="2800" dirty="0"/>
              <a:t>Type</a:t>
            </a:r>
          </a:p>
          <a:p>
            <a:r>
              <a:rPr lang="en-US" sz="2800" dirty="0"/>
              <a:t>Number of legs </a:t>
            </a:r>
          </a:p>
          <a:p>
            <a:r>
              <a:rPr lang="en-US" sz="2800" dirty="0"/>
              <a:t>Has owner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0"/>
            <a:ext cx="5029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0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1409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43712"/>
            <a:ext cx="8229600" cy="1008888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Object Oriented Programming Languages (OOP)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0" y="2895600"/>
            <a:ext cx="2590800" cy="533400"/>
          </a:xfrm>
          <a:prstGeom prst="rect">
            <a:avLst/>
          </a:prstGeom>
          <a:noFill/>
          <a:ln w="19685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5730" y="6106180"/>
            <a:ext cx="66060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tantia" charset="0"/>
              </a:rPr>
              <a:t>Start of the Story: Late 60's and Early 70's</a:t>
            </a:r>
          </a:p>
        </p:txBody>
      </p:sp>
    </p:spTree>
    <p:extLst>
      <p:ext uri="{BB962C8B-B14F-4D97-AF65-F5344CB8AC3E}">
        <p14:creationId xmlns:p14="http://schemas.microsoft.com/office/powerpoint/2010/main" val="285409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686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Let’s try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build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our own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Game!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Using OOP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15FA-AAC3-4D57-B27F-FE15AC6B4A8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133600" y="2133600"/>
            <a:ext cx="5486400" cy="1264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Robots and </a:t>
            </a: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Robo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-Zombies</a:t>
            </a:r>
          </a:p>
          <a:p>
            <a:pPr algn="just">
              <a:buFont typeface="Wingdings" pitchFamily="2" charset="2"/>
              <a:buChar char="v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78" y="3200400"/>
            <a:ext cx="2680422" cy="3352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3132667"/>
            <a:ext cx="2622550" cy="3496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429000"/>
            <a:ext cx="2362200" cy="152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257800"/>
            <a:ext cx="2057400" cy="15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2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5625</TotalTime>
  <Words>1152</Words>
  <Application>Microsoft Macintosh PowerPoint</Application>
  <PresentationFormat>On-screen Show (4:3)</PresentationFormat>
  <Paragraphs>381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Flow</vt:lpstr>
      <vt:lpstr>Object Oriented Programming  CS 115  Dr. Dimitrios Damopoulos </vt:lpstr>
      <vt:lpstr>Download material </vt:lpstr>
      <vt:lpstr>Using programming languages </vt:lpstr>
      <vt:lpstr>Procedure Oriented Programming</vt:lpstr>
      <vt:lpstr>Describing complex problems</vt:lpstr>
      <vt:lpstr>Modeling our problems (1/2)</vt:lpstr>
      <vt:lpstr>Modeling our problems (1/2)</vt:lpstr>
      <vt:lpstr>Object Oriented Programming Languages (OOP) </vt:lpstr>
      <vt:lpstr>Let’s try to build our own Game! Using OOP</vt:lpstr>
      <vt:lpstr>OOP in Python</vt:lpstr>
      <vt:lpstr>Defining an Object</vt:lpstr>
      <vt:lpstr>Defining a Class</vt:lpstr>
      <vt:lpstr>Defining a Class</vt:lpstr>
      <vt:lpstr>Defining a Class</vt:lpstr>
      <vt:lpstr>Declaring a class</vt:lpstr>
      <vt:lpstr>The Robot class</vt:lpstr>
      <vt:lpstr>Creating a class Object</vt:lpstr>
      <vt:lpstr>Creating more Robots</vt:lpstr>
      <vt:lpstr>Accessing the attributes of an Object</vt:lpstr>
      <vt:lpstr>Changing Object values (1/2)</vt:lpstr>
      <vt:lpstr>Changing Object values (2/2)</vt:lpstr>
      <vt:lpstr>The Robot class</vt:lpstr>
      <vt:lpstr>Writing our first class methods</vt:lpstr>
      <vt:lpstr>Calling Methods</vt:lpstr>
      <vt:lpstr>Set() and Get() methods</vt:lpstr>
      <vt:lpstr>Constructors</vt:lpstr>
      <vt:lpstr>Constructor</vt:lpstr>
      <vt:lpstr>Converting objects to string </vt:lpstr>
      <vt:lpstr>The spaceship class</vt:lpstr>
      <vt:lpstr>An object as an attribute in another class</vt:lpstr>
      <vt:lpstr>PowerPoint Presentation</vt:lpstr>
      <vt:lpstr>The important idea of Inheritance</vt:lpstr>
      <vt:lpstr>Inheritance </vt:lpstr>
      <vt:lpstr>Features of OOP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 in Python</dc:title>
  <dc:creator>Sahasra</dc:creator>
  <cp:lastModifiedBy>Dimitrios  Damopoulos</cp:lastModifiedBy>
  <cp:revision>600</cp:revision>
  <dcterms:created xsi:type="dcterms:W3CDTF">2014-07-07T11:34:34Z</dcterms:created>
  <dcterms:modified xsi:type="dcterms:W3CDTF">2015-04-10T03:24:13Z</dcterms:modified>
</cp:coreProperties>
</file>